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6" r:id="rId2"/>
    <p:sldMasterId id="2147483758" r:id="rId3"/>
    <p:sldMasterId id="2147483765" r:id="rId4"/>
    <p:sldMasterId id="2147483801" r:id="rId5"/>
  </p:sldMasterIdLst>
  <p:notesMasterIdLst>
    <p:notesMasterId r:id="rId99"/>
  </p:notesMasterIdLst>
  <p:sldIdLst>
    <p:sldId id="256" r:id="rId6"/>
    <p:sldId id="503" r:id="rId7"/>
    <p:sldId id="467" r:id="rId8"/>
    <p:sldId id="462" r:id="rId9"/>
    <p:sldId id="463" r:id="rId10"/>
    <p:sldId id="515" r:id="rId11"/>
    <p:sldId id="454" r:id="rId12"/>
    <p:sldId id="501" r:id="rId13"/>
    <p:sldId id="274" r:id="rId14"/>
    <p:sldId id="456" r:id="rId15"/>
    <p:sldId id="497" r:id="rId16"/>
    <p:sldId id="494" r:id="rId17"/>
    <p:sldId id="398" r:id="rId18"/>
    <p:sldId id="518" r:id="rId19"/>
    <p:sldId id="464" r:id="rId20"/>
    <p:sldId id="473" r:id="rId21"/>
    <p:sldId id="507" r:id="rId22"/>
    <p:sldId id="508" r:id="rId23"/>
    <p:sldId id="469" r:id="rId24"/>
    <p:sldId id="276" r:id="rId25"/>
    <p:sldId id="475" r:id="rId26"/>
    <p:sldId id="438" r:id="rId27"/>
    <p:sldId id="476" r:id="rId28"/>
    <p:sldId id="280" r:id="rId29"/>
    <p:sldId id="395" r:id="rId30"/>
    <p:sldId id="477" r:id="rId31"/>
    <p:sldId id="510" r:id="rId32"/>
    <p:sldId id="444" r:id="rId33"/>
    <p:sldId id="445" r:id="rId34"/>
    <p:sldId id="442" r:id="rId35"/>
    <p:sldId id="291" r:id="rId36"/>
    <p:sldId id="294" r:id="rId37"/>
    <p:sldId id="298" r:id="rId38"/>
    <p:sldId id="265" r:id="rId39"/>
    <p:sldId id="474" r:id="rId40"/>
    <p:sldId id="478" r:id="rId41"/>
    <p:sldId id="509" r:id="rId42"/>
    <p:sldId id="301" r:id="rId43"/>
    <p:sldId id="303" r:id="rId44"/>
    <p:sldId id="350" r:id="rId45"/>
    <p:sldId id="307" r:id="rId46"/>
    <p:sldId id="308" r:id="rId47"/>
    <p:sldId id="311" r:id="rId48"/>
    <p:sldId id="305" r:id="rId49"/>
    <p:sldId id="481" r:id="rId50"/>
    <p:sldId id="482" r:id="rId51"/>
    <p:sldId id="309" r:id="rId52"/>
    <p:sldId id="430" r:id="rId53"/>
    <p:sldId id="310" r:id="rId54"/>
    <p:sldId id="431" r:id="rId55"/>
    <p:sldId id="483" r:id="rId56"/>
    <p:sldId id="511" r:id="rId57"/>
    <p:sldId id="485" r:id="rId58"/>
    <p:sldId id="484" r:id="rId59"/>
    <p:sldId id="312" r:id="rId60"/>
    <p:sldId id="313" r:id="rId61"/>
    <p:sldId id="314" r:id="rId62"/>
    <p:sldId id="315" r:id="rId63"/>
    <p:sldId id="319" r:id="rId64"/>
    <p:sldId id="512" r:id="rId65"/>
    <p:sldId id="326" r:id="rId66"/>
    <p:sldId id="486" r:id="rId67"/>
    <p:sldId id="317" r:id="rId68"/>
    <p:sldId id="513" r:id="rId69"/>
    <p:sldId id="316" r:id="rId70"/>
    <p:sldId id="320" r:id="rId71"/>
    <p:sldId id="321" r:id="rId72"/>
    <p:sldId id="436" r:id="rId73"/>
    <p:sldId id="356" r:id="rId74"/>
    <p:sldId id="325" r:id="rId75"/>
    <p:sldId id="519" r:id="rId76"/>
    <p:sldId id="447" r:id="rId77"/>
    <p:sldId id="448" r:id="rId78"/>
    <p:sldId id="520" r:id="rId79"/>
    <p:sldId id="426" r:id="rId80"/>
    <p:sldId id="425" r:id="rId81"/>
    <p:sldId id="334" r:id="rId82"/>
    <p:sldId id="327" r:id="rId83"/>
    <p:sldId id="489" r:id="rId84"/>
    <p:sldId id="427" r:id="rId85"/>
    <p:sldId id="521" r:id="rId86"/>
    <p:sldId id="428" r:id="rId87"/>
    <p:sldId id="492" r:id="rId88"/>
    <p:sldId id="490" r:id="rId89"/>
    <p:sldId id="330" r:id="rId90"/>
    <p:sldId id="499" r:id="rId91"/>
    <p:sldId id="331" r:id="rId92"/>
    <p:sldId id="491" r:id="rId93"/>
    <p:sldId id="493" r:id="rId94"/>
    <p:sldId id="332" r:id="rId95"/>
    <p:sldId id="372" r:id="rId96"/>
    <p:sldId id="373" r:id="rId97"/>
    <p:sldId id="352" r:id="rId9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737" autoAdjust="0"/>
  </p:normalViewPr>
  <p:slideViewPr>
    <p:cSldViewPr>
      <p:cViewPr varScale="1">
        <p:scale>
          <a:sx n="80" d="100"/>
          <a:sy n="80" d="100"/>
        </p:scale>
        <p:origin x="149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2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4-09T01:32:48.8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BE955E8-D98C-4F14-8815-34DD114A2530}" emma:medium="tactile" emma:mode="ink">
          <msink:context xmlns:msink="http://schemas.microsoft.com/ink/2010/main" type="writingRegion" rotatedBoundingBox="6588,7382 6603,7382 6603,7397 6588,7397"/>
        </emma:interpretation>
      </emma:emma>
    </inkml:annotationXML>
    <inkml:traceGroup>
      <inkml:annotationXML>
        <emma:emma xmlns:emma="http://www.w3.org/2003/04/emma" version="1.0">
          <emma:interpretation id="{56D5F732-D93D-4C2C-8DB6-81CB2DEDE2D1}" emma:medium="tactile" emma:mode="ink">
            <msink:context xmlns:msink="http://schemas.microsoft.com/ink/2010/main" type="paragraph" rotatedBoundingBox="6588,7382 6603,7382 6603,7397 6588,7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71C898-E353-45B5-A225-E5C2F4323A0B}" emma:medium="tactile" emma:mode="ink">
              <msink:context xmlns:msink="http://schemas.microsoft.com/ink/2010/main" type="line" rotatedBoundingBox="6588,7382 6603,7382 6603,7397 6588,7397"/>
            </emma:interpretation>
          </emma:emma>
        </inkml:annotationXML>
        <inkml:traceGroup>
          <inkml:annotationXML>
            <emma:emma xmlns:emma="http://www.w3.org/2003/04/emma" version="1.0">
              <emma:interpretation id="{73865CAA-0127-46D5-A1DD-DDE9279BD3A0}" emma:medium="tactile" emma:mode="ink">
                <msink:context xmlns:msink="http://schemas.microsoft.com/ink/2010/main" type="inkWord" rotatedBoundingBox="6588,7382 6603,7382 6603,7397 6588,7397"/>
              </emma:interpretation>
              <emma:one-of disjunction-type="recognition" id="oneOf0">
                <emma:interpretation id="interp0" emma:lang="" emma:confidence="0">
                  <emma:literal>/</emma:literal>
                </emma:interpretation>
                <emma:interpretation id="interp1" emma:lang="" emma:confidence="0">
                  <emma:literal>「</emma:literal>
                </emma:interpretation>
                <emma:interpretation id="interp2" emma:lang="" emma:confidence="0">
                  <emma:literal>“</emma:literal>
                </emma:interpretation>
                <emma:interpretation id="interp3" emma:lang="" emma:confidence="0">
                  <emma:literal>十</emma:literal>
                </emma:interpretation>
                <emma:interpretation id="interp4" emma:lang="" emma:confidence="0">
                  <emma:literal>〔</emma:literal>
                </emma:interpretation>
              </emma:one-of>
            </emma:emma>
          </inkml:annotationXML>
          <inkml:trace contextRef="#ctx0" brushRef="#br0">802 717 0,'0'0'47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4BCAA-E4DD-4DA9-B6E4-2A560B663C9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00576-2E3C-4977-BBD5-DF10AEB60B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52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60563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426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76256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02854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54106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8838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80474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5461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52593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90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22902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9740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36585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37377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622413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216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41114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31459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99781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076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64047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90812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4099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3373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9195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999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19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67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8157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463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963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650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1862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879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24338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941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0166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74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80074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1342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305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299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89611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614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61809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933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4290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14820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721170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32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4695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54094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656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544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274560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750689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804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5598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 userDrawn="1"/>
        </p:nvSpPr>
        <p:spPr>
          <a:xfrm>
            <a:off x="395288" y="1700213"/>
            <a:ext cx="6408737" cy="180022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3860800"/>
            <a:ext cx="9144000" cy="151288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700808"/>
            <a:ext cx="6400800" cy="17526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576" y="3861048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77030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03848" y="274638"/>
            <a:ext cx="5940152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03848" y="1600200"/>
            <a:ext cx="5940152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117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423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 userDrawn="1"/>
        </p:nvSpPr>
        <p:spPr>
          <a:xfrm>
            <a:off x="395288" y="1700213"/>
            <a:ext cx="6408737" cy="1800225"/>
          </a:xfrm>
          <a:prstGeom prst="roundRect">
            <a:avLst/>
          </a:pr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3860800"/>
            <a:ext cx="9144000" cy="151288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700808"/>
            <a:ext cx="6400800" cy="17526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576" y="3861048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7422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3197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67548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47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262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115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8749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2802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3856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0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8990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091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127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35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5153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64201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2353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1117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832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903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0844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1406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3485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2115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6208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67364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1122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3835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7139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965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9695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18806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486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23635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7676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0963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951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92234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643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0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4836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853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1114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53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7594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4367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2741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996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170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56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8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21" r:id="rId12"/>
    <p:sldLayoutId id="2147483720" r:id="rId13"/>
    <p:sldLayoutId id="2147483712" r:id="rId14"/>
    <p:sldLayoutId id="2147483713" r:id="rId15"/>
    <p:sldLayoutId id="2147483705" r:id="rId16"/>
    <p:sldLayoutId id="2147483706" r:id="rId17"/>
    <p:sldLayoutId id="2147483698" r:id="rId18"/>
    <p:sldLayoutId id="2147483699" r:id="rId19"/>
    <p:sldLayoutId id="2147483677" r:id="rId20"/>
    <p:sldLayoutId id="2147483678" r:id="rId21"/>
    <p:sldLayoutId id="2147483684" r:id="rId22"/>
    <p:sldLayoutId id="2147483685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D15C6D9-2598-4C20-9F1F-918875BC306A}" type="datetimeFigureOut">
              <a:rPr lang="zh-TW" altLang="en-US" smtClean="0">
                <a:solidFill>
                  <a:srgbClr val="004646"/>
                </a:solidFill>
              </a:rPr>
              <a:pPr/>
              <a:t>2021/5/4</a:t>
            </a:fld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004646"/>
              </a:solidFill>
            </a:endParaRPr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59562F7-06B9-41DF-B8CB-7820A6B20A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3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0CB9AB4-C84E-4C11-AC68-03B25534A64E}" type="datetimeFigureOut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2021/5/4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914676-86C5-45B5-B873-B172094631B4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3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66003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660033"/>
          </a:solidFill>
          <a:latin typeface="Garamond" pitchFamily="18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660033"/>
          </a:solidFill>
          <a:latin typeface="Garamond" pitchFamily="18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660033"/>
          </a:solidFill>
          <a:latin typeface="Garamond" pitchFamily="18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660033"/>
          </a:solidFill>
          <a:latin typeface="Garamond" pitchFamily="18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660033"/>
          </a:solidFill>
          <a:latin typeface="Garamond" pitchFamily="18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660033"/>
          </a:solidFill>
          <a:latin typeface="Garamond" pitchFamily="18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660033"/>
          </a:solidFill>
          <a:latin typeface="Garamond" pitchFamily="18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660033"/>
          </a:solidFill>
          <a:latin typeface="Garamond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51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2021/5/4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37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3826" r:id="rId25"/>
    <p:sldLayoutId id="2147483827" r:id="rId26"/>
    <p:sldLayoutId id="2147483828" r:id="rId27"/>
    <p:sldLayoutId id="2147483829" r:id="rId28"/>
    <p:sldLayoutId id="2147483830" r:id="rId29"/>
    <p:sldLayoutId id="2147483831" r:id="rId30"/>
    <p:sldLayoutId id="2147483832" r:id="rId31"/>
    <p:sldLayoutId id="2147483833" r:id="rId32"/>
    <p:sldLayoutId id="2147483834" r:id="rId33"/>
    <p:sldLayoutId id="2147483835" r:id="rId34"/>
    <p:sldLayoutId id="2147483836" r:id="rId35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tLMfM_5UO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kmX08PYzljw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1.xml"/><Relationship Id="rId4" Type="http://schemas.openxmlformats.org/officeDocument/2006/relationships/hyperlink" Target="https://www.youtube.com/watch?v=zEnjD297BAM&amp;list=PLHPh9fQkvLIjDJAKrz-9ph9fSMUh6N6HY&amp;index=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oXr12gixFM&amp;list=PLS2O0QKk_855DCM1GMtib3eLfhp9FX-_k&amp;index=3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Qh7J-ylbmgE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bIwZN27T7o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HaS3FuLvkw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1600" y="31965"/>
            <a:ext cx="7117180" cy="1470025"/>
          </a:xfrm>
        </p:spPr>
        <p:txBody>
          <a:bodyPr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第</a:t>
            </a:r>
            <a:r>
              <a:rPr lang="en-US" altLang="zh-TW" sz="4400" b="1" dirty="0">
                <a:solidFill>
                  <a:schemeClr val="tx1"/>
                </a:solidFill>
              </a:rPr>
              <a:t>5</a:t>
            </a:r>
            <a:r>
              <a:rPr lang="zh-TW" altLang="en-US" sz="4400" b="1" dirty="0">
                <a:solidFill>
                  <a:schemeClr val="tx1"/>
                </a:solidFill>
              </a:rPr>
              <a:t>單元    荷西時期的臺灣</a:t>
            </a:r>
            <a:br>
              <a:rPr lang="zh-TW" altLang="en-US" sz="4400" b="1" dirty="0">
                <a:solidFill>
                  <a:schemeClr val="tx1"/>
                </a:solidFill>
              </a:rPr>
            </a:b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-115646" y="1556792"/>
            <a:ext cx="9238009" cy="158628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大航海時代的東亞海域競逐</a:t>
            </a:r>
            <a:endParaRPr lang="en-US" altLang="zh-TW" sz="2800" b="1" dirty="0" smtClean="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荷蘭與西班牙的殖民統治</a:t>
            </a:r>
            <a:endParaRPr lang="zh-TW" altLang="en-US" sz="2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796" y="2636912"/>
            <a:ext cx="65024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2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" y="620688"/>
            <a:ext cx="390207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903144" y="620688"/>
            <a:ext cx="5240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+mj-ea"/>
                <a:ea typeface="+mj-ea"/>
              </a:rPr>
              <a:t>《</a:t>
            </a:r>
            <a:r>
              <a:rPr lang="zh-TW" altLang="en-US" sz="3200" b="1" dirty="0">
                <a:latin typeface="+mj-ea"/>
                <a:ea typeface="+mj-ea"/>
              </a:rPr>
              <a:t>羅伯・歐蒙世界圖</a:t>
            </a:r>
            <a:r>
              <a:rPr lang="en-US" altLang="zh-TW" sz="3200" b="1" dirty="0" smtClean="0">
                <a:latin typeface="+mj-ea"/>
                <a:ea typeface="+mj-ea"/>
              </a:rPr>
              <a:t>》</a:t>
            </a:r>
            <a:r>
              <a:rPr lang="zh-TW" altLang="en-US" sz="3200" b="1" dirty="0" smtClean="0">
                <a:latin typeface="+mj-ea"/>
                <a:ea typeface="+mj-ea"/>
              </a:rPr>
              <a:t>，在日本</a:t>
            </a:r>
            <a:r>
              <a:rPr lang="zh-TW" altLang="en-US" sz="3200" b="1" dirty="0">
                <a:latin typeface="+mj-ea"/>
                <a:ea typeface="+mj-ea"/>
              </a:rPr>
              <a:t>以南的島嶼，由北而南依次為：</a:t>
            </a:r>
            <a:r>
              <a:rPr lang="en-US" altLang="zh-TW" sz="3200" b="1" dirty="0" err="1">
                <a:latin typeface="+mj-ea"/>
                <a:ea typeface="+mj-ea"/>
              </a:rPr>
              <a:t>Ilhas</a:t>
            </a:r>
            <a:r>
              <a:rPr lang="en-US" altLang="zh-TW" sz="3200" b="1" dirty="0">
                <a:latin typeface="+mj-ea"/>
                <a:ea typeface="+mj-ea"/>
              </a:rPr>
              <a:t> </a:t>
            </a:r>
            <a:r>
              <a:rPr lang="en-US" altLang="zh-TW" sz="3200" b="1" dirty="0" err="1">
                <a:latin typeface="+mj-ea"/>
                <a:ea typeface="+mj-ea"/>
              </a:rPr>
              <a:t>Bravas</a:t>
            </a:r>
            <a:r>
              <a:rPr lang="zh-TW" altLang="en-US" sz="3200" b="1" dirty="0">
                <a:latin typeface="+mj-ea"/>
                <a:ea typeface="+mj-ea"/>
              </a:rPr>
              <a:t>（勇士島）；</a:t>
            </a:r>
            <a:r>
              <a:rPr lang="en-US" altLang="zh-TW" sz="3200" b="1" dirty="0">
                <a:latin typeface="+mj-ea"/>
                <a:ea typeface="+mj-ea"/>
              </a:rPr>
              <a:t>J. de Santa Maria</a:t>
            </a:r>
            <a:r>
              <a:rPr lang="zh-TW" altLang="en-US" sz="3200" b="1" dirty="0">
                <a:latin typeface="+mj-ea"/>
                <a:ea typeface="+mj-ea"/>
              </a:rPr>
              <a:t>（聖瑪麗亞島）；</a:t>
            </a:r>
            <a:r>
              <a:rPr lang="en-US" altLang="zh-TW" sz="3200" b="1" dirty="0">
                <a:latin typeface="+mj-ea"/>
                <a:ea typeface="+mj-ea"/>
              </a:rPr>
              <a:t>J. do </a:t>
            </a:r>
            <a:r>
              <a:rPr lang="en-US" altLang="zh-TW" sz="3200" b="1" dirty="0" err="1">
                <a:latin typeface="+mj-ea"/>
                <a:ea typeface="+mj-ea"/>
              </a:rPr>
              <a:t>fogo</a:t>
            </a:r>
            <a:r>
              <a:rPr lang="zh-TW" altLang="en-US" sz="3200" b="1" dirty="0">
                <a:latin typeface="+mj-ea"/>
                <a:ea typeface="+mj-ea"/>
              </a:rPr>
              <a:t>（火山島）；</a:t>
            </a:r>
            <a:r>
              <a:rPr lang="en-US" altLang="zh-TW" sz="3200" b="1" dirty="0" err="1">
                <a:latin typeface="+mj-ea"/>
                <a:ea typeface="+mj-ea"/>
              </a:rPr>
              <a:t>Lequios</a:t>
            </a:r>
            <a:r>
              <a:rPr lang="zh-TW" altLang="en-US" sz="3200" b="1" dirty="0">
                <a:latin typeface="+mj-ea"/>
                <a:ea typeface="+mj-ea"/>
              </a:rPr>
              <a:t>（琉球）；</a:t>
            </a:r>
            <a:r>
              <a:rPr lang="en-US" altLang="zh-TW" sz="3200" b="1" dirty="0" err="1">
                <a:latin typeface="+mj-ea"/>
                <a:ea typeface="+mj-ea"/>
              </a:rPr>
              <a:t>Ilhas</a:t>
            </a:r>
            <a:r>
              <a:rPr lang="en-US" altLang="zh-TW" sz="3200" b="1" dirty="0">
                <a:latin typeface="+mj-ea"/>
                <a:ea typeface="+mj-ea"/>
              </a:rPr>
              <a:t> dos </a:t>
            </a:r>
            <a:r>
              <a:rPr lang="en-US" altLang="zh-TW" sz="3200" b="1" dirty="0" err="1">
                <a:latin typeface="+mj-ea"/>
                <a:ea typeface="+mj-ea"/>
              </a:rPr>
              <a:t>Lequios</a:t>
            </a:r>
            <a:r>
              <a:rPr lang="zh-TW" altLang="en-US" sz="3200" b="1" dirty="0">
                <a:latin typeface="+mj-ea"/>
                <a:ea typeface="+mj-ea"/>
              </a:rPr>
              <a:t>（琉球群島）；</a:t>
            </a:r>
            <a:r>
              <a:rPr lang="en-US" altLang="zh-TW" sz="3200" b="1" dirty="0">
                <a:latin typeface="+mj-ea"/>
                <a:ea typeface="+mj-ea"/>
              </a:rPr>
              <a:t>I. dos reis </a:t>
            </a:r>
            <a:r>
              <a:rPr lang="en-US" altLang="zh-TW" sz="3200" b="1" dirty="0" err="1">
                <a:latin typeface="+mj-ea"/>
                <a:ea typeface="+mj-ea"/>
              </a:rPr>
              <a:t>magos</a:t>
            </a:r>
            <a:r>
              <a:rPr lang="zh-TW" altLang="en-US" sz="3200" b="1" dirty="0" smtClean="0">
                <a:latin typeface="+mj-ea"/>
                <a:ea typeface="+mj-ea"/>
              </a:rPr>
              <a:t>（宮</a:t>
            </a:r>
            <a:r>
              <a:rPr lang="zh-TW" altLang="en-US" sz="3200" b="1" dirty="0">
                <a:latin typeface="+mj-ea"/>
                <a:ea typeface="+mj-ea"/>
              </a:rPr>
              <a:t>古島）；</a:t>
            </a:r>
            <a:r>
              <a:rPr lang="en-US" altLang="zh-TW" sz="3200" b="1" dirty="0">
                <a:latin typeface="+mj-ea"/>
                <a:ea typeface="+mj-ea"/>
              </a:rPr>
              <a:t>I. </a:t>
            </a:r>
            <a:r>
              <a:rPr lang="en-US" altLang="zh-TW" sz="3200" b="1" dirty="0" err="1">
                <a:latin typeface="+mj-ea"/>
                <a:ea typeface="+mj-ea"/>
              </a:rPr>
              <a:t>Fremosa</a:t>
            </a:r>
            <a:r>
              <a:rPr lang="zh-TW" altLang="en-US" sz="3200" b="1" dirty="0">
                <a:latin typeface="+mj-ea"/>
                <a:ea typeface="+mj-ea"/>
              </a:rPr>
              <a:t>（福爾摩沙島）。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-8760" y="5497488"/>
            <a:ext cx="4004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</a:rPr>
              <a:t>臺灣位在北回歸線以北明顯錯誤</a:t>
            </a:r>
            <a:endParaRPr lang="zh-TW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59294" y="494116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臺灣畫成變形蟲島嶼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" y="980728"/>
            <a:ext cx="80010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0"/>
            <a:ext cx="9036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1570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年荷蘭人（</a:t>
            </a: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A. Ortelius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） 繪製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的東印度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諸島圖（局部）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882" y="6038503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當時對東亞群島地理位置，仍處於混淆不清的年代。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701" t="1870" r="1701" b="6566"/>
          <a:stretch/>
        </p:blipFill>
        <p:spPr>
          <a:xfrm>
            <a:off x="0" y="1687130"/>
            <a:ext cx="9171696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0"/>
            <a:ext cx="6525190" cy="68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444209" y="116632"/>
            <a:ext cx="2699792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latin typeface="+mj-ea"/>
                <a:ea typeface="+mj-ea"/>
              </a:rPr>
              <a:t>1597</a:t>
            </a:r>
            <a:r>
              <a:rPr lang="zh-TW" altLang="en-US" sz="3200" b="1" dirty="0" smtClean="0">
                <a:latin typeface="+mj-ea"/>
                <a:ea typeface="+mj-ea"/>
              </a:rPr>
              <a:t>年西班牙繪製臺灣地圖，首次將臺灣畫為獨立島。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>
                <a:latin typeface="+mj-ea"/>
                <a:ea typeface="+mj-ea"/>
              </a:rPr>
              <a:t>北部雞籠港以及淡水河很清楚</a:t>
            </a:r>
          </a:p>
          <a:p>
            <a:r>
              <a:rPr lang="zh-TW" altLang="en-US" sz="3200" b="1" dirty="0">
                <a:latin typeface="+mj-ea"/>
                <a:ea typeface="+mj-ea"/>
              </a:rPr>
              <a:t>澎湖群島略偏北</a:t>
            </a:r>
          </a:p>
          <a:p>
            <a:r>
              <a:rPr lang="zh-TW" altLang="en-US" sz="3200" b="1" dirty="0">
                <a:latin typeface="+mj-ea"/>
                <a:ea typeface="+mj-ea"/>
              </a:rPr>
              <a:t>澎湖群島以西有漳州，東北上方是琉球群島</a:t>
            </a:r>
          </a:p>
          <a:p>
            <a:endParaRPr lang="zh-TW" altLang="en-US" sz="3200" b="1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-5" y="0"/>
            <a:ext cx="30922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+mj-ea"/>
                <a:ea typeface="+mj-ea"/>
              </a:rPr>
              <a:t>Hermosa</a:t>
            </a:r>
            <a:r>
              <a:rPr lang="zh-TW" altLang="en-US" sz="2800" b="1" dirty="0">
                <a:solidFill>
                  <a:srgbClr val="FF0000"/>
                </a:solidFill>
                <a:latin typeface="+mj-ea"/>
                <a:ea typeface="+mj-ea"/>
              </a:rPr>
              <a:t>島、呂宋島及中國沿海圖</a:t>
            </a:r>
          </a:p>
          <a:p>
            <a:endParaRPr lang="zh-TW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13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38100"/>
            <a:ext cx="762000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498" y="5391150"/>
            <a:ext cx="9137501" cy="1384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+mj-ea"/>
                <a:ea typeface="+mj-ea"/>
              </a:rPr>
              <a:t>福爾摩沙是西北東南向，長度約 </a:t>
            </a:r>
            <a:r>
              <a:rPr lang="en-US" altLang="zh-TW" sz="2800" b="1" dirty="0">
                <a:latin typeface="+mj-ea"/>
                <a:ea typeface="+mj-ea"/>
              </a:rPr>
              <a:t>100 </a:t>
            </a:r>
            <a:r>
              <a:rPr lang="zh-TW" altLang="en-US" sz="2800" b="1" dirty="0">
                <a:latin typeface="+mj-ea"/>
                <a:ea typeface="+mj-ea"/>
              </a:rPr>
              <a:t>公里；臺灣則為東北西南向，長度約 </a:t>
            </a:r>
            <a:r>
              <a:rPr lang="en-US" altLang="zh-TW" sz="2800" b="1" dirty="0">
                <a:latin typeface="+mj-ea"/>
                <a:ea typeface="+mj-ea"/>
              </a:rPr>
              <a:t>400-500 </a:t>
            </a:r>
            <a:r>
              <a:rPr lang="zh-TW" altLang="en-US" sz="2800" b="1" dirty="0">
                <a:latin typeface="+mj-ea"/>
                <a:ea typeface="+mj-ea"/>
              </a:rPr>
              <a:t>公里</a:t>
            </a:r>
            <a:r>
              <a:rPr lang="zh-TW" altLang="en-US" sz="2800" b="1" dirty="0" smtClean="0">
                <a:latin typeface="+mj-ea"/>
                <a:ea typeface="+mj-ea"/>
              </a:rPr>
              <a:t>，可見</a:t>
            </a:r>
            <a:r>
              <a:rPr lang="zh-TW" altLang="en-US" sz="2800" b="1" dirty="0">
                <a:latin typeface="+mj-ea"/>
                <a:ea typeface="+mj-ea"/>
              </a:rPr>
              <a:t>葡萄牙人認知中的福爾摩沙，地指沖繩而不是臺灣。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641729" y="32048"/>
            <a:ext cx="1502271" cy="255454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+mn-ea"/>
              </a:rPr>
              <a:t>1600</a:t>
            </a:r>
            <a:r>
              <a:rPr lang="zh-TW" altLang="en-US" sz="2000" b="1" dirty="0" smtClean="0">
                <a:latin typeface="+mn-ea"/>
              </a:rPr>
              <a:t>年葡萄牙人繪製地圖中的</a:t>
            </a:r>
            <a:endParaRPr lang="en-US" altLang="zh-TW" sz="2000" b="1" dirty="0" smtClean="0">
              <a:latin typeface="+mn-ea"/>
            </a:endParaRPr>
          </a:p>
          <a:p>
            <a:r>
              <a:rPr lang="en-US" altLang="zh-TW" sz="2000" b="1" dirty="0" err="1" smtClean="0">
                <a:latin typeface="+mn-ea"/>
              </a:rPr>
              <a:t>Fermosa</a:t>
            </a:r>
            <a:r>
              <a:rPr lang="zh-TW" altLang="en-US" sz="2000" b="1" dirty="0" smtClean="0">
                <a:latin typeface="+mn-ea"/>
              </a:rPr>
              <a:t>。葡人的海圖</a:t>
            </a:r>
            <a:endParaRPr lang="en-US" altLang="zh-TW" sz="2000" b="1" dirty="0" smtClean="0">
              <a:latin typeface="+mn-ea"/>
            </a:endParaRPr>
          </a:p>
          <a:p>
            <a:r>
              <a:rPr lang="en-US" altLang="zh-TW" sz="2000" b="1" dirty="0" err="1" smtClean="0">
                <a:solidFill>
                  <a:prstClr val="black"/>
                </a:solidFill>
                <a:latin typeface="+mn-ea"/>
              </a:rPr>
              <a:t>Fermosa</a:t>
            </a:r>
            <a:r>
              <a:rPr lang="zh-TW" altLang="en-US" sz="2000" b="1" dirty="0" smtClean="0">
                <a:solidFill>
                  <a:prstClr val="black"/>
                </a:solidFill>
                <a:latin typeface="+mn-ea"/>
              </a:rPr>
              <a:t>絕大多數不是指臺灣。</a:t>
            </a:r>
            <a:endParaRPr lang="zh-TW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48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2000"/>
            <a:ext cx="8891019" cy="61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5452" y="260648"/>
            <a:ext cx="886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+mj-ea"/>
                <a:ea typeface="+mj-ea"/>
              </a:rPr>
              <a:t>17</a:t>
            </a:r>
            <a:r>
              <a:rPr lang="zh-TW" altLang="en-US" sz="2800" dirty="0">
                <a:latin typeface="+mj-ea"/>
                <a:ea typeface="+mj-ea"/>
              </a:rPr>
              <a:t>世紀，荷蘭東印度公司所繪製的福爾摩沙暨澎湖地圖</a:t>
            </a:r>
          </a:p>
        </p:txBody>
      </p:sp>
    </p:spTree>
    <p:extLst>
      <p:ext uri="{BB962C8B-B14F-4D97-AF65-F5344CB8AC3E}">
        <p14:creationId xmlns:p14="http://schemas.microsoft.com/office/powerpoint/2010/main" val="110673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葡、西的遠東貿易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600"/>
              </a:spcBef>
              <a:buClrTx/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西班牙</a:t>
            </a:r>
            <a:r>
              <a:rPr lang="en-US" altLang="zh-TW" sz="3200" b="1" kern="0" dirty="0">
                <a:solidFill>
                  <a:schemeClr val="tx1"/>
                </a:solidFill>
                <a:latin typeface="+mn-ea"/>
              </a:rPr>
              <a:t>1571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年建</a:t>
            </a:r>
            <a:r>
              <a:rPr lang="zh-TW" altLang="en-US" sz="3200" b="1" kern="0" dirty="0">
                <a:solidFill>
                  <a:schemeClr val="tx1"/>
                </a:solidFill>
                <a:latin typeface="+mn-ea"/>
              </a:rPr>
              <a:t>立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呂宋、馬尼拉為基地，以菲律賓為經營遠東貿易之中心。</a:t>
            </a:r>
            <a:endParaRPr lang="en-US" altLang="zh-TW" sz="3200" b="1" kern="0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葡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、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西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兩國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各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有貿易基地，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葡萄牙航行日本、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西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班牙船往返於太平洋、中國船與日本船南下馬尼拉的航線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。</a:t>
            </a:r>
            <a:r>
              <a:rPr lang="zh-TW" altLang="en-US" sz="3000" b="1" dirty="0">
                <a:solidFill>
                  <a:prstClr val="black"/>
                </a:solidFill>
                <a:hlinkClick r:id="rId2"/>
              </a:rPr>
              <a:t>征服者</a:t>
            </a:r>
            <a:r>
              <a:rPr lang="zh-TW" altLang="en-US" sz="3000" b="1" dirty="0" smtClean="0">
                <a:solidFill>
                  <a:prstClr val="black"/>
                </a:solidFill>
                <a:hlinkClick r:id="rId2"/>
              </a:rPr>
              <a:t>入侵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  <a:cs typeface="Times New Roman"/>
            </a:endParaRPr>
          </a:p>
          <a:p>
            <a:pPr lvl="0">
              <a:buClrTx/>
              <a:buSzPct val="100000"/>
              <a:buFont typeface="Wingdings" panose="05000000000000000000" pitchFamily="2" charset="2"/>
              <a:buChar char="Ø"/>
            </a:pPr>
            <a:r>
              <a:rPr kumimoji="1" lang="zh-TW" altLang="en-US" sz="3200" b="1" kern="0" dirty="0">
                <a:solidFill>
                  <a:prstClr val="black"/>
                </a:solidFill>
                <a:latin typeface="微軟正黑體"/>
              </a:rPr>
              <a:t>西班牙航路初期為太平洋南路，後開拓北路航路，對於臺灣之認識，東部和東北部較清楚。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0" lvl="0" indent="0">
              <a:buClr>
                <a:prstClr val="black">
                  <a:lumMod val="75000"/>
                  <a:lumOff val="25000"/>
                </a:prstClr>
              </a:buClr>
              <a:buNone/>
            </a:pPr>
            <a:endParaRPr lang="en-US" altLang="zh-TW" sz="3200" b="1" dirty="0">
              <a:solidFill>
                <a:prstClr val="black"/>
              </a:solidFill>
            </a:endParaRPr>
          </a:p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endParaRPr lang="zh-TW" altLang="en-US" sz="3200" b="1" kern="0" dirty="0">
              <a:solidFill>
                <a:schemeClr val="tx1"/>
              </a:solidFill>
              <a:latin typeface="+mn-ea"/>
            </a:endParaRPr>
          </a:p>
          <a:p>
            <a:pPr marL="0" lvl="0" indent="0" defTabSz="914400" fontAlgn="base">
              <a:lnSpc>
                <a:spcPct val="90000"/>
              </a:lnSpc>
              <a:spcAft>
                <a:spcPct val="0"/>
              </a:spcAft>
              <a:buClrTx/>
              <a:buNone/>
            </a:pPr>
            <a:endParaRPr lang="zh-TW" altLang="en-US" sz="3200" b="1" kern="0" dirty="0">
              <a:solidFill>
                <a:schemeClr val="tx1"/>
              </a:solidFill>
              <a:latin typeface="+mn-ea"/>
            </a:endParaRPr>
          </a:p>
          <a:p>
            <a:endParaRPr lang="zh-TW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98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日本朱印船貿易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3999" cy="5050639"/>
          </a:xfrm>
        </p:spPr>
        <p:txBody>
          <a:bodyPr anchor="t">
            <a:noAutofit/>
          </a:bodyPr>
          <a:lstStyle/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zh-TW" sz="3200" b="1" kern="0" dirty="0" smtClean="0">
                <a:solidFill>
                  <a:schemeClr val="tx1"/>
                </a:solidFill>
                <a:latin typeface="+mn-ea"/>
              </a:rPr>
              <a:t>1593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年豐臣秀吉統一日本。</a:t>
            </a:r>
            <a:endParaRPr lang="en-US" altLang="zh-TW" sz="3200" b="1" kern="0" dirty="0" smtClean="0">
              <a:solidFill>
                <a:schemeClr val="tx1"/>
              </a:solidFill>
              <a:latin typeface="+mn-ea"/>
            </a:endParaRPr>
          </a:p>
          <a:p>
            <a:pPr lvl="0">
              <a:buClrTx/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1604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年發展對外貿易，頒發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「朱印狀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」執照，實施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「朱印船」貿易制度。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lvl="0"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「朱印狀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」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是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官方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紅色印記書狀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，持有朱印狀之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船舶，稱為「朱印船」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lvl="0"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德川家康將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朱印狀制度化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持有朱印狀是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海商。</a:t>
            </a:r>
          </a:p>
          <a:p>
            <a:pPr lvl="0">
              <a:buClrTx/>
              <a:buFont typeface="Wingdings" panose="05000000000000000000" pitchFamily="2" charset="2"/>
              <a:buChar char="Ø"/>
            </a:pPr>
            <a:endParaRPr lang="en-US" altLang="zh-TW" sz="3200" b="1" dirty="0">
              <a:solidFill>
                <a:prstClr val="black"/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5270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" b="7711"/>
          <a:stretch/>
        </p:blipFill>
        <p:spPr bwMode="auto">
          <a:xfrm>
            <a:off x="0" y="28434"/>
            <a:ext cx="6118831" cy="450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r="5065" b="2963"/>
          <a:stretch/>
        </p:blipFill>
        <p:spPr bwMode="auto">
          <a:xfrm>
            <a:off x="-35847" y="1903868"/>
            <a:ext cx="5575726" cy="495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8"/>
          <a:stretch/>
        </p:blipFill>
        <p:spPr bwMode="auto">
          <a:xfrm>
            <a:off x="4657304" y="3442721"/>
            <a:ext cx="4465122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72200" y="69269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朱印船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38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12" y="0"/>
            <a:ext cx="76200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211960" y="5372100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德川家康朱印狀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4" y="-227509"/>
            <a:ext cx="5588000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62387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江戶時代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豐臣秀吉招諭高山國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3999" cy="5050639"/>
          </a:xfrm>
        </p:spPr>
        <p:txBody>
          <a:bodyPr anchor="t">
            <a:noAutofit/>
          </a:bodyPr>
          <a:lstStyle/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zh-TW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1593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年豐臣秀吉，遣派日商</a:t>
            </a:r>
            <a:r>
              <a:rPr lang="zh-TW" altLang="en-US" sz="3200" b="1" u="sng" kern="0" dirty="0" smtClean="0">
                <a:solidFill>
                  <a:srgbClr val="FF0000"/>
                </a:solidFill>
                <a:latin typeface="+mj-ea"/>
                <a:ea typeface="+mj-ea"/>
              </a:rPr>
              <a:t>原田孫七郎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，攜帶「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高山國招降文書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」，招諭臺灣高山國臣服納貢。</a:t>
            </a:r>
            <a:endParaRPr lang="en-US" altLang="zh-TW" sz="32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當時臺灣並形成的王國組織，並未成功。同時豐臣秀吉過世，日本陷入內戰。</a:t>
            </a:r>
            <a:endParaRPr lang="en-US" altLang="zh-TW" sz="32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 defTabSz="914400" fontAlgn="base">
              <a:lnSpc>
                <a:spcPct val="90000"/>
              </a:lnSpc>
              <a:spcAft>
                <a:spcPct val="0"/>
              </a:spcAft>
              <a:buClrTx/>
              <a:buNone/>
            </a:pPr>
            <a:endParaRPr lang="zh-TW" altLang="en-US" sz="3200" b="1" kern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1350"/>
            <a:ext cx="7620000" cy="3676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" y="718796"/>
            <a:ext cx="9144793" cy="61392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08521" y="718796"/>
            <a:ext cx="92525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000" b="1" dirty="0">
                <a:solidFill>
                  <a:srgbClr val="FF0000"/>
                </a:solidFill>
                <a:latin typeface="微軟正黑體"/>
              </a:rPr>
              <a:t>日本戰國時代文祿</a:t>
            </a:r>
            <a:r>
              <a:rPr lang="en-US" altLang="zh-TW" sz="2000" b="1" dirty="0">
                <a:solidFill>
                  <a:srgbClr val="FF0000"/>
                </a:solidFill>
                <a:latin typeface="微軟正黑體"/>
              </a:rPr>
              <a:t>2</a:t>
            </a:r>
            <a:r>
              <a:rPr lang="zh-TW" altLang="en-US" sz="2000" b="1" dirty="0">
                <a:solidFill>
                  <a:srgbClr val="FF0000"/>
                </a:solidFill>
                <a:latin typeface="微軟正黑體"/>
              </a:rPr>
              <a:t>年</a:t>
            </a:r>
            <a:r>
              <a:rPr lang="en-US" altLang="zh-TW" sz="2000" b="1" dirty="0">
                <a:solidFill>
                  <a:srgbClr val="FF0000"/>
                </a:solidFill>
                <a:latin typeface="微軟正黑體"/>
              </a:rPr>
              <a:t>(1593)</a:t>
            </a:r>
            <a:r>
              <a:rPr lang="zh-TW" altLang="en-US" sz="2000" b="1" dirty="0">
                <a:solidFill>
                  <a:srgbClr val="FF0000"/>
                </a:solidFill>
                <a:latin typeface="微軟正黑體"/>
              </a:rPr>
              <a:t>，豐臣秀吉派遣原田孫七郎，前往高山國，要求高山國納貢之文件，文書原件目前藏於加賀前田家之尊經閣文庫。</a:t>
            </a:r>
          </a:p>
        </p:txBody>
      </p:sp>
    </p:spTree>
    <p:extLst>
      <p:ext uri="{BB962C8B-B14F-4D97-AF65-F5344CB8AC3E}">
        <p14:creationId xmlns:p14="http://schemas.microsoft.com/office/powerpoint/2010/main" val="319812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81577"/>
              </p:ext>
            </p:extLst>
          </p:nvPr>
        </p:nvGraphicFramePr>
        <p:xfrm>
          <a:off x="0" y="777439"/>
          <a:ext cx="9144000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1823988">
                  <a:extLst>
                    <a:ext uri="{9D8B030D-6E8A-4147-A177-3AD203B41FA5}">
                      <a16:colId xmlns:a16="http://schemas.microsoft.com/office/drawing/2014/main" val="2724591296"/>
                    </a:ext>
                  </a:extLst>
                </a:gridCol>
                <a:gridCol w="1523876">
                  <a:extLst>
                    <a:ext uri="{9D8B030D-6E8A-4147-A177-3AD203B41FA5}">
                      <a16:colId xmlns:a16="http://schemas.microsoft.com/office/drawing/2014/main" val="2245047555"/>
                    </a:ext>
                  </a:extLst>
                </a:gridCol>
                <a:gridCol w="5796136">
                  <a:extLst>
                    <a:ext uri="{9D8B030D-6E8A-4147-A177-3AD203B41FA5}">
                      <a16:colId xmlns:a16="http://schemas.microsoft.com/office/drawing/2014/main" val="3907954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時間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朝代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情形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08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230</a:t>
                      </a: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三國吳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孫權派人採訪「夷洲」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664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607</a:t>
                      </a: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610</a:t>
                      </a: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隋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隋煬帝遣人採訪「流求」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613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1225</a:t>
                      </a:r>
                      <a:r>
                        <a:rPr lang="zh-TW" sz="2400" b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南宋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趙汝适「諸番志」，有「琉球」諸篇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881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1349</a:t>
                      </a: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元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汪大淵「島夷誌略」，可能記載臺灣情形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809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1603</a:t>
                      </a:r>
                      <a:r>
                        <a:rPr lang="zh-TW" sz="2400" b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明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陳第「東番記」，記載臺灣平埔族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414153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28219" y="548839"/>
            <a:ext cx="1103629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74138" y="78364"/>
            <a:ext cx="779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1620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年代以前關於可能是「臺灣」的記載</a:t>
            </a:r>
            <a:endParaRPr lang="zh-TW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-17487" y="2976191"/>
            <a:ext cx="9144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《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隋書 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• 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流求傳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》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的「流求」，一般認為指臺灣，也有認為指今天的琉球（沖繩）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。</a:t>
            </a:r>
            <a:endParaRPr lang="en-US" altLang="zh-TW" sz="3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TW" sz="3200" b="1" kern="0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《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宋史 </a:t>
            </a:r>
            <a:r>
              <a:rPr kumimoji="1" lang="en-US" altLang="zh-TW" sz="3200" b="1" kern="0" dirty="0">
                <a:solidFill>
                  <a:prstClr val="black"/>
                </a:solidFill>
                <a:latin typeface="微軟正黑體" panose="020B0604030504040204" pitchFamily="34" charset="-120"/>
                <a:cs typeface="Times New Roman" pitchFamily="18" charset="0"/>
              </a:rPr>
              <a:t>• 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流求傳</a:t>
            </a:r>
            <a:r>
              <a:rPr kumimoji="1" lang="en-US" altLang="zh-TW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》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「燮求」。 </a:t>
            </a:r>
            <a:endParaRPr kumimoji="1" lang="en-US" altLang="zh-TW" sz="3200" b="1" kern="0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TW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《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元史 </a:t>
            </a:r>
            <a:r>
              <a:rPr kumimoji="1" lang="en-US" altLang="zh-TW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• 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外夷傳</a:t>
            </a:r>
            <a:r>
              <a:rPr kumimoji="1" lang="en-US" altLang="zh-TW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》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「瑠求」 </a:t>
            </a:r>
            <a:r>
              <a:rPr kumimoji="1" lang="zh-TW" altLang="en-US" sz="3200" b="1" kern="0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kumimoji="1" lang="en-US" altLang="zh-TW" sz="3200" b="1" kern="0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TW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16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微軟正黑體" panose="020B0604030504040204" pitchFamily="34" charset="-120"/>
              </a:rPr>
              <a:t>世紀中葉以來，臺灣的島名，以小琉球、東番、北港三種最常見。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lang="zh-TW" altLang="en-US" sz="3200" b="1" kern="0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lang="en-US" altLang="zh-TW" sz="3200" b="1" kern="0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5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福建發展與澎湖經營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福建人口增加，地狹貧瘠，不利農業發展，使得閩南人往海洋發展。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澎湖海域逐漸成為閩南漁民的漁場。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宋代漢人在澎湖定居耕種，南宋的泉州知府汪大猷為了防衛來自臺灣的「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毗舍耶人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」侵擾，曾派兵戍衛澎湖。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元朝澎湖的已有泉州人定居，半耕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半漁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，並有商販貿易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</a:t>
            </a: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292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明代的海禁政策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 marL="324000" lvl="0" indent="-32400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元朝設立「巡檢司」，正式將澎湖納入版圖。</a:t>
            </a:r>
          </a:p>
          <a:p>
            <a:pPr marL="324000" lvl="0" indent="-32400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明太祖朱元璋實行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海禁政策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，廢除巡檢司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marL="324000" lvl="0" indent="-32400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強制居民內遷大陸，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禁止濱海居民與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外洋番人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貿易。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明朝對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朝貢貿易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制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訂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嚴格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規章，規定各國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朝貢使節和船舶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的數量，只有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承載外國朝貢使團的船隻才可獲准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進入中國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港口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prstClr val="black"/>
                </a:solidFill>
                <a:latin typeface="微軟正黑體"/>
              </a:rPr>
              <a:t>海禁政策無法杜絕居民向外謀生，形成擁有武力的走私貿易集團。</a:t>
            </a:r>
            <a:endParaRPr lang="en-US" altLang="zh-TW" sz="3200" b="1" kern="0" dirty="0">
              <a:solidFill>
                <a:prstClr val="black"/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57521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澎湖與臺灣間的海域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marL="457200" lvl="0" indent="-45720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福建沿海居民海禁政策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的阻礙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，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微軟正黑體"/>
              </a:rPr>
              <a:t>鋌而走險向海上找生路，澎湖成為漁民聚匿之地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，漁業未衰</a:t>
            </a:r>
            <a:r>
              <a:rPr lang="zh-TW" altLang="en-US" sz="3200" b="1" kern="0" dirty="0">
                <a:solidFill>
                  <a:prstClr val="black"/>
                </a:solidFill>
                <a:latin typeface="+mj-ea"/>
                <a:ea typeface="+mj-ea"/>
              </a:rPr>
              <a:t>反盛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，甚至將漁場拓展到臺灣沿岸。</a:t>
            </a:r>
            <a:endParaRPr lang="en-US" altLang="zh-TW" sz="3200" b="1" kern="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漁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民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與臺灣原住民接觸，跟土著開始從事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漢番交易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活動。</a:t>
            </a:r>
            <a:endParaRPr lang="en-US" altLang="zh-TW" sz="32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臺灣和澎湖成為半商半盜的走私基地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lvl="0" indent="-45720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1567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年明穆宗解除海禁，調整海外貿易政策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zh-TW" altLang="en-US" sz="3200" b="1" dirty="0">
              <a:solidFill>
                <a:prstClr val="black"/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5204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68" y="-28536"/>
            <a:ext cx="7125113" cy="924475"/>
          </a:xfrm>
        </p:spPr>
        <p:txBody>
          <a:bodyPr/>
          <a:lstStyle/>
          <a:p>
            <a:pPr algn="ctr"/>
            <a:r>
              <a:rPr lang="zh-TW" altLang="en-US" sz="4000" b="1" kern="0" dirty="0" smtClean="0">
                <a:solidFill>
                  <a:schemeClr val="tx1"/>
                </a:solidFill>
                <a:latin typeface="+mj-ea"/>
                <a:cs typeface="+mj-cs"/>
              </a:rPr>
              <a:t>海盜</a:t>
            </a:r>
            <a:r>
              <a:rPr lang="zh-TW" altLang="en-US" sz="4000" b="1" kern="0" dirty="0">
                <a:solidFill>
                  <a:prstClr val="black"/>
                </a:solidFill>
                <a:latin typeface="+mj-ea"/>
                <a:cs typeface="+mn-cs"/>
              </a:rPr>
              <a:t>避難臺灣</a:t>
            </a:r>
            <a:endParaRPr lang="zh-TW" altLang="en-US" sz="40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80" y="1052736"/>
            <a:ext cx="9249040" cy="5805264"/>
          </a:xfrm>
        </p:spPr>
        <p:txBody>
          <a:bodyPr anchor="t">
            <a:normAutofit/>
          </a:bodyPr>
          <a:lstStyle/>
          <a:p>
            <a:pPr lvl="0" defTabSz="914400" fontAlgn="base"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1554年漳州海寇</a:t>
            </a:r>
            <a:r>
              <a:rPr lang="zh-TW" altLang="en-US" sz="3200" b="1" kern="0" dirty="0">
                <a:solidFill>
                  <a:schemeClr val="tx1"/>
                </a:solidFill>
                <a:latin typeface="+mn-ea"/>
              </a:rPr>
              <a:t>陳老以澎湖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為巢穴，</a:t>
            </a:r>
            <a:r>
              <a:rPr lang="zh-TW" altLang="en-US" sz="3200" b="1" kern="0" dirty="0">
                <a:solidFill>
                  <a:schemeClr val="tx1"/>
                </a:solidFill>
                <a:latin typeface="+mn-ea"/>
              </a:rPr>
              <a:t>擾害沿海。</a:t>
            </a:r>
          </a:p>
          <a:p>
            <a:pPr lvl="0" defTabSz="914400" fontAlgn="base"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林道乾潮州惠來人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1563年林道乾</a:t>
            </a:r>
            <a:r>
              <a:rPr lang="zh-TW" altLang="en-US" sz="3200" b="1" kern="0" dirty="0">
                <a:solidFill>
                  <a:schemeClr val="tx1"/>
                </a:solidFill>
                <a:latin typeface="+mn-ea"/>
              </a:rPr>
              <a:t>擾亂沿海，被都督俞大猷追擊到澎湖，逃亡至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臺灣，</a:t>
            </a:r>
            <a:r>
              <a:rPr lang="zh-TW" altLang="en-US" sz="3200" b="1" kern="0" dirty="0">
                <a:solidFill>
                  <a:schemeClr val="tx1"/>
                </a:solidFill>
                <a:latin typeface="+mn-ea"/>
              </a:rPr>
              <a:t>道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乾從安平遁出</a:t>
            </a:r>
            <a:r>
              <a:rPr lang="zh-TW" altLang="en-US" sz="3200" b="1" kern="0" dirty="0">
                <a:solidFill>
                  <a:schemeClr val="tx1"/>
                </a:solidFill>
                <a:latin typeface="+mn-ea"/>
              </a:rPr>
              <a:t>占城。</a:t>
            </a:r>
          </a:p>
          <a:p>
            <a:pPr lvl="0" defTabSz="914400" fontAlgn="base"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kern="0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林鳳潮州饒平人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157</a:t>
            </a:r>
            <a:r>
              <a:rPr lang="en-US" altLang="zh-TW" sz="3200" b="1" kern="0" dirty="0" smtClean="0">
                <a:solidFill>
                  <a:schemeClr val="tx1"/>
                </a:solidFill>
                <a:latin typeface="+mn-ea"/>
              </a:rPr>
              <a:t>4</a:t>
            </a:r>
            <a:r>
              <a:rPr lang="zh-TW" altLang="en-US" sz="3200" b="1" kern="0" dirty="0">
                <a:solidFill>
                  <a:schemeClr val="tx1"/>
                </a:solidFill>
                <a:latin typeface="+mn-ea"/>
              </a:rPr>
              <a:t>年林鳳被總兵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胡守仁追擊</a:t>
            </a:r>
            <a:r>
              <a:rPr lang="zh-TW" altLang="en-US" sz="3200" b="1" kern="0" dirty="0">
                <a:solidFill>
                  <a:schemeClr val="tx1"/>
                </a:solidFill>
                <a:latin typeface="+mn-ea"/>
              </a:rPr>
              <a:t>逃竄至澎湖，後抵臺灣魍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港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zh-TW" altLang="en-US" sz="32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嘉義布袋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，後因官兵急追改赴菲律賓。</a:t>
            </a:r>
            <a:endParaRPr lang="en-US" altLang="zh-TW" sz="3200" b="1" kern="0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+mn-ea"/>
              </a:rPr>
              <a:t>臺灣、澎湖於嘉靖中葉至萬曆初年之間，己為倭寇，海盜聚集之地。</a:t>
            </a:r>
            <a:endParaRPr lang="en-US" altLang="zh-TW" sz="3200" b="1" kern="0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zh-TW" altLang="en-US" sz="3200" b="1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defTabSz="914400" fontAlgn="base">
              <a:spcAft>
                <a:spcPct val="0"/>
              </a:spcAft>
              <a:buClrTx/>
              <a:buNone/>
            </a:pPr>
            <a:endParaRPr lang="zh-TW" altLang="en-US" sz="3200" b="1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1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顏思齊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福建海澄人，在日本糾眾共謀起事，受日本剿捕乃率眾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逃亡來臺，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登陸笨港。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顏氏抵臺後屯駐於今北港鎮、水林鄉一帶，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安撫原住民，招徠漳泉之民渡臺從事農墾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，墾成十寨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顏思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齊</a:t>
            </a: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1625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年病逝，為臺灣的農墾奠下基礎。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嘉義縣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水上鄉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有思齊墓，學者周冠華於</a:t>
            </a: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1953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年，以白紙、鉛筆畫拓墓碑，發現「顏思」二字，推論為顏思齊墓，墓旁另有宓汝卓撰刻「顏思齊墓考」，如今部分史蹟荒煙。</a:t>
            </a:r>
            <a:endParaRPr lang="zh-TW" altLang="en-US" sz="3200" b="1" dirty="0">
              <a:solidFill>
                <a:srgbClr val="FF0000"/>
              </a:solidFill>
              <a:latin typeface="微軟正黑體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7700"/>
            <a:ext cx="4657725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3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0" y="1849387"/>
            <a:ext cx="5847567" cy="43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0648"/>
            <a:ext cx="2371725" cy="590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5875" y="36094"/>
            <a:ext cx="59513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TW" altLang="en-US" sz="4400" b="1" dirty="0">
                <a:solidFill>
                  <a:prstClr val="black"/>
                </a:solidFill>
                <a:latin typeface="+mj-ea"/>
                <a:ea typeface="+mj-ea"/>
              </a:rPr>
              <a:t>顏思齊登陸點 </a:t>
            </a:r>
            <a:endParaRPr lang="en-US" altLang="zh-TW" sz="44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fontAlgn="base"/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fontAlgn="base"/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北港 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水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林爭搶正名</a:t>
            </a:r>
            <a:r>
              <a:rPr lang="zh-TW" altLang="en-US" sz="3200" dirty="0">
                <a:solidFill>
                  <a:prstClr val="black"/>
                </a:solidFill>
              </a:rPr>
              <a:t/>
            </a:r>
            <a:br>
              <a:rPr lang="zh-TW" altLang="en-US" sz="3200" dirty="0">
                <a:solidFill>
                  <a:prstClr val="black"/>
                </a:solidFill>
              </a:rPr>
            </a:br>
            <a:endParaRPr lang="zh-TW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3060" y="6236773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prstClr val="black"/>
                </a:solidFill>
              </a:rPr>
              <a:t>水林顏厝寮</a:t>
            </a:r>
            <a:endParaRPr lang="zh-TW" altLang="en-US" sz="4400" b="1" dirty="0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45460" y="61613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prstClr val="black"/>
                </a:solidFill>
              </a:rPr>
              <a:t>北港登陸紀念碑</a:t>
            </a:r>
            <a:endParaRPr lang="zh-TW" altLang="en-US" sz="3200" b="1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995936" y="126461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hlinkClick r:id="rId4"/>
              </a:rPr>
              <a:t>呂捷談顏思齊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5914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荷蘭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尼德蘭</a:t>
            </a:r>
            <a:r>
              <a:rPr lang="en-US" altLang="zh-TW" sz="3200" b="1" dirty="0" smtClean="0">
                <a:solidFill>
                  <a:prstClr val="black"/>
                </a:solidFill>
                <a:latin typeface="+mj-ea"/>
                <a:ea typeface="+mj-ea"/>
              </a:rPr>
              <a:t>Nederland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 ，直譯為「低地國」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。原屬於西班牙統治，經過八十年戰爭而獨立。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荷蘭東方貿易彼此競爭利益減低，於是把東方貿易公司整合，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1602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年成立「聯合東印度公司」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是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全球史上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第一家跨國公司。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prstClr val="black"/>
                </a:solidFill>
                <a:latin typeface="+mj-ea"/>
                <a:ea typeface="+mj-ea"/>
              </a:rPr>
              <a:t>1609 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年，阿姆斯特丹證券交易所成立。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東印度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公司代表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國家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，</a:t>
            </a:r>
            <a:r>
              <a:rPr lang="zh-TW" altLang="en-US" sz="30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獲得</a:t>
            </a:r>
            <a:r>
              <a:rPr lang="zh-TW" altLang="en-US" sz="30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聯省議會的特許</a:t>
            </a:r>
            <a:r>
              <a:rPr lang="zh-TW" altLang="en-US" sz="30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證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統一對外作業。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東印度公司壟斷亞洲貿易長達兩百年，成為 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17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世紀全球最大的商業企業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3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574567" cy="684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574566" y="422"/>
            <a:ext cx="26779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+mn-ea"/>
              </a:rPr>
              <a:t>深</a:t>
            </a:r>
            <a:r>
              <a:rPr lang="zh-TW" altLang="en-US" sz="3200" b="1" dirty="0">
                <a:latin typeface="+mn-ea"/>
              </a:rPr>
              <a:t>橙色為北荷蘭省</a:t>
            </a:r>
            <a:r>
              <a:rPr lang="zh-TW" altLang="en-US" sz="3200" b="1" dirty="0" smtClean="0">
                <a:latin typeface="+mn-ea"/>
              </a:rPr>
              <a:t>。</a:t>
            </a:r>
            <a:endParaRPr lang="en-US" altLang="zh-TW" sz="3200" b="1" dirty="0" smtClean="0">
              <a:latin typeface="+mn-ea"/>
            </a:endParaRPr>
          </a:p>
          <a:p>
            <a:r>
              <a:rPr lang="zh-TW" altLang="en-US" sz="3200" b="1" dirty="0" smtClean="0">
                <a:latin typeface="+mn-ea"/>
              </a:rPr>
              <a:t>淺</a:t>
            </a:r>
            <a:r>
              <a:rPr lang="zh-TW" altLang="en-US" sz="3200" b="1" dirty="0">
                <a:latin typeface="+mn-ea"/>
              </a:rPr>
              <a:t>橙色為南荷蘭</a:t>
            </a:r>
            <a:r>
              <a:rPr lang="zh-TW" altLang="en-US" sz="3200" b="1" dirty="0" smtClean="0">
                <a:latin typeface="+mn-ea"/>
              </a:rPr>
              <a:t>省。</a:t>
            </a:r>
            <a:endParaRPr lang="en-US" altLang="zh-TW" sz="3200" b="1" dirty="0" smtClean="0">
              <a:latin typeface="+mn-ea"/>
            </a:endParaRPr>
          </a:p>
          <a:p>
            <a:r>
              <a:rPr lang="zh-TW" altLang="en-US" sz="3200" b="1" dirty="0" smtClean="0">
                <a:latin typeface="+mn-ea"/>
              </a:rPr>
              <a:t>兩者</a:t>
            </a:r>
            <a:r>
              <a:rPr lang="zh-TW" altLang="en-US" sz="3200" b="1" dirty="0">
                <a:latin typeface="+mn-ea"/>
              </a:rPr>
              <a:t>加起來則為嚴格意義上的「荷蘭」</a:t>
            </a:r>
            <a:r>
              <a:rPr lang="zh-TW" altLang="en-US" sz="3200" b="1" dirty="0" smtClean="0">
                <a:latin typeface="+mn-ea"/>
              </a:rPr>
              <a:t>。</a:t>
            </a:r>
            <a:endParaRPr lang="zh-TW" altLang="en-US" sz="3200" b="1" dirty="0">
              <a:latin typeface="+mn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尼德蘭本土的</a:t>
            </a:r>
            <a:r>
              <a:rPr lang="zh-TW" altLang="en-US" sz="3200" b="1" dirty="0" smtClean="0"/>
              <a:t>地圖</a:t>
            </a:r>
            <a:endParaRPr lang="zh-TW" altLang="en-US" sz="32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19672" y="4221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鹿特丹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33808" y="3645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海牙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39598" y="27089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阿姆斯特丹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n-ea"/>
                <a:ea typeface="+mn-ea"/>
              </a:rPr>
              <a:t>東印度公司</a:t>
            </a:r>
            <a:r>
              <a:rPr lang="en-US" altLang="zh-TW" sz="4400" b="1" dirty="0" smtClean="0">
                <a:solidFill>
                  <a:schemeClr val="tx1"/>
                </a:solidFill>
                <a:latin typeface="+mn-ea"/>
                <a:ea typeface="+mn-ea"/>
              </a:rPr>
              <a:t>VOC</a:t>
            </a:r>
            <a:endParaRPr lang="zh-TW" altLang="en-US" sz="4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556792"/>
            <a:ext cx="4857750" cy="2695575"/>
          </a:xfrm>
        </p:spPr>
      </p:pic>
      <p:sp>
        <p:nvSpPr>
          <p:cNvPr id="5" name="文字方塊 4"/>
          <p:cNvSpPr txBox="1"/>
          <p:nvPr/>
        </p:nvSpPr>
        <p:spPr>
          <a:xfrm>
            <a:off x="18328" y="1639112"/>
            <a:ext cx="4265640" cy="489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prstClr val="black"/>
                </a:solidFill>
                <a:latin typeface="微軟正黑體"/>
              </a:rPr>
              <a:t>擁有</a:t>
            </a:r>
            <a:r>
              <a:rPr lang="zh-TW" altLang="en-US" sz="3200" b="1" kern="0" dirty="0">
                <a:solidFill>
                  <a:prstClr val="black"/>
                </a:solidFill>
                <a:latin typeface="微軟正黑體"/>
              </a:rPr>
              <a:t>巨大資本和種種特權外，且獨佔海上貿易，並可用國家名義設置軍隊、對外宣戰或媾和，可任命官吏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kern="0" dirty="0" smtClean="0">
              <a:solidFill>
                <a:prstClr val="black"/>
              </a:solidFill>
              <a:latin typeface="微軟正黑體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TW" sz="3200" b="1" kern="0" dirty="0" smtClean="0">
                <a:solidFill>
                  <a:prstClr val="black"/>
                </a:solidFill>
                <a:latin typeface="微軟正黑體"/>
              </a:rPr>
              <a:t>1609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微軟正黑體"/>
              </a:rPr>
              <a:t>年開始任命東印度總督，組成東印度會議</a:t>
            </a:r>
            <a:r>
              <a:rPr lang="zh-TW" altLang="en-US" sz="3200" b="1" kern="0" dirty="0">
                <a:solidFill>
                  <a:prstClr val="black"/>
                </a:solidFill>
                <a:latin typeface="微軟正黑體"/>
              </a:rPr>
              <a:t>。</a:t>
            </a: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427985" y="4293096"/>
            <a:ext cx="47160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  <a:latin typeface="微軟正黑體"/>
              </a:rPr>
              <a:t>荷蘭東印度公司不只是貿易公司，同時也具有政權的資格。在海外所作所為</a:t>
            </a:r>
            <a:r>
              <a:rPr lang="zh-TW" altLang="en-US" sz="3200" b="1" dirty="0">
                <a:solidFill>
                  <a:srgbClr val="C00000"/>
                </a:solidFill>
                <a:latin typeface="微軟正黑體"/>
              </a:rPr>
              <a:t>代表國家。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00"/>
            <a:ext cx="9203691" cy="6732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555776" y="616530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</a:rPr>
              <a:t>東印度公司貿易地圖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39552" y="3492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</a:rPr>
              <a:t>非</a:t>
            </a:r>
            <a:r>
              <a:rPr lang="zh-TW" altLang="en-US" sz="3200" b="1" dirty="0">
                <a:solidFill>
                  <a:srgbClr val="C00000"/>
                </a:solidFill>
              </a:rPr>
              <a:t>洲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148064" y="19168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</a:rPr>
              <a:t>中國</a:t>
            </a:r>
            <a:endParaRPr lang="zh-TW" alt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07157" y="6103540"/>
            <a:ext cx="2582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hlinkClick r:id="rId4"/>
              </a:rPr>
              <a:t>巴達維亞！</a:t>
            </a:r>
            <a:endParaRPr lang="en-US" altLang="zh-TW" sz="3200" b="1" dirty="0">
              <a:solidFill>
                <a:prstClr val="black"/>
              </a:solidFill>
              <a:hlinkClick r:id="rId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39791" y="232263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C00000"/>
                </a:solidFill>
              </a:rPr>
              <a:t>東印度公司的貿易據點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筆跡 12"/>
              <p14:cNvContentPartPr/>
              <p14:nvPr/>
            </p14:nvContentPartPr>
            <p14:xfrm>
              <a:off x="2371845" y="2657520"/>
              <a:ext cx="36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6725" y="2642400"/>
                <a:ext cx="30600" cy="306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矩形 23"/>
          <p:cNvSpPr/>
          <p:nvPr/>
        </p:nvSpPr>
        <p:spPr>
          <a:xfrm>
            <a:off x="1619672" y="1142999"/>
            <a:ext cx="537860" cy="77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西亞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3387896" y="2030938"/>
            <a:ext cx="9144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印度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4641300" y="3784387"/>
            <a:ext cx="1512167" cy="541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巴達維亞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7020272" y="1600199"/>
            <a:ext cx="914400" cy="430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日本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2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荷蘭的遠東貿易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150031"/>
          </a:xfrm>
        </p:spPr>
        <p:txBody>
          <a:bodyPr anchor="t">
            <a:normAutofit/>
          </a:bodyPr>
          <a:lstStyle/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en-US" altLang="zh-TW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1602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年以</a:t>
            </a:r>
            <a:r>
              <a:rPr lang="zh-TW" altLang="en-US" sz="3200" b="1" u="sng" kern="0" dirty="0" smtClean="0">
                <a:solidFill>
                  <a:srgbClr val="FF0000"/>
                </a:solidFill>
                <a:latin typeface="+mj-ea"/>
                <a:ea typeface="+mj-ea"/>
              </a:rPr>
              <a:t>爪哇</a:t>
            </a:r>
            <a:r>
              <a:rPr lang="zh-TW" altLang="en-US" sz="3200" b="1" u="sng" kern="0" dirty="0">
                <a:solidFill>
                  <a:srgbClr val="FF0000"/>
                </a:solidFill>
                <a:latin typeface="+mj-ea"/>
                <a:ea typeface="+mj-ea"/>
              </a:rPr>
              <a:t>巴達維</a:t>
            </a:r>
            <a:r>
              <a:rPr lang="zh-TW" altLang="en-US" sz="3200" b="1" u="sng" kern="0" dirty="0" smtClean="0">
                <a:solidFill>
                  <a:srgbClr val="FF0000"/>
                </a:solidFill>
                <a:latin typeface="+mj-ea"/>
                <a:ea typeface="+mj-ea"/>
              </a:rPr>
              <a:t>亞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根據地，成立總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督府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，並在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日本設立商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館。</a:t>
            </a:r>
            <a:endParaRPr lang="en-US" altLang="zh-TW" sz="32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荷蘭為打開與明朝貿易路線，認為必需到中國沿海岸取得貿易基地。</a:t>
            </a:r>
            <a:endParaRPr lang="en-US" altLang="zh-TW" sz="32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尤其對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日本貿易之路開通後，經常穿梭臺灣海峽，更加渴求明帝國貿易。</a:t>
            </a:r>
            <a:endParaRPr lang="en-US" altLang="zh-TW" sz="32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en-US" altLang="zh-TW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1604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年荷蘭由韋麻郎率隊攻澳門，遇暴風，乃駛入澎湖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福建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都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司</a:t>
            </a:r>
            <a:r>
              <a:rPr lang="zh-TW" altLang="en-US" sz="3200" b="1" kern="0" dirty="0" smtClean="0">
                <a:solidFill>
                  <a:srgbClr val="FF0000"/>
                </a:solidFill>
                <a:latin typeface="+mj-ea"/>
                <a:ea typeface="+mj-ea"/>
              </a:rPr>
              <a:t>沈有容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前往交涉，</a:t>
            </a:r>
            <a:r>
              <a:rPr lang="zh-TW" altLang="en-US" sz="3200" b="1" kern="0" dirty="0">
                <a:solidFill>
                  <a:prstClr val="black"/>
                </a:solidFill>
                <a:latin typeface="+mj-ea"/>
                <a:ea typeface="+mj-ea"/>
              </a:rPr>
              <a:t>諭退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荷蘭人離開澎湖。</a:t>
            </a:r>
            <a:endParaRPr lang="en-US" altLang="zh-TW" sz="32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9000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endParaRPr lang="en-US" altLang="zh-TW" sz="3200" b="1" kern="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13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小琉球、北港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小琉球」名稱見於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《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明實錄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》1392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年（洪武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25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）的紀錄，指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j-ea"/>
                <a:ea typeface="+mj-ea"/>
              </a:rPr>
              <a:t>臺灣北部雞籠淡水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一帶。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小琉球以雞籠山為標誌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針路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往北就是</a:t>
            </a:r>
            <a:r>
              <a:rPr lang="zh-TW" altLang="en-US" sz="3200" b="1" u="sng" dirty="0">
                <a:solidFill>
                  <a:schemeClr val="tx1"/>
                </a:solidFill>
                <a:latin typeface="+mj-ea"/>
                <a:ea typeface="+mj-ea"/>
              </a:rPr>
              <a:t>大琉球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北港」一詞，最早出現於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1590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年代的文獻，其後，西班牙、荷蘭人等都用它來稱呼臺灣。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1671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年成書的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《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東西洋考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》︰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「雞籠山、淡水洋，在彭湖嶼之東北，故名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北港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、又名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東番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」。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38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P10403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547664" y="620688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prstClr val="black"/>
                </a:solidFill>
              </a:rPr>
              <a:t>沈有容諭退紅毛番韋麻郎碑</a:t>
            </a:r>
            <a:endParaRPr lang="zh-TW" altLang="en-US" sz="4400" b="1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11451" y="1772816"/>
            <a:ext cx="861774" cy="404213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</a:rPr>
              <a:t>澎湖馬公天后宮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732240" y="1639491"/>
            <a:ext cx="2411760" cy="48320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C00000"/>
                </a:solidFill>
                <a:latin typeface="微軟正黑體"/>
              </a:rPr>
              <a:t>沈有容以「天朝體統」加以曉諭後，韋麻郎「悔悟」、「頂禮墮淚」、向沈有容「泣別」</a:t>
            </a:r>
            <a:endParaRPr lang="en-US" altLang="zh-TW" sz="2800" b="1" dirty="0" smtClean="0">
              <a:solidFill>
                <a:srgbClr val="C00000"/>
              </a:solidFill>
              <a:latin typeface="微軟正黑體"/>
            </a:endParaRPr>
          </a:p>
          <a:p>
            <a:r>
              <a:rPr lang="zh-TW" altLang="en-US" sz="2800" b="1" dirty="0">
                <a:solidFill>
                  <a:srgbClr val="C00000"/>
                </a:solidFill>
                <a:latin typeface="微軟正黑體"/>
              </a:rPr>
              <a:t>後來福建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/>
              </a:rPr>
              <a:t>巡撫南居益說</a:t>
            </a:r>
            <a:r>
              <a:rPr lang="en-US" altLang="zh-TW" sz="2800" b="1" dirty="0" smtClean="0">
                <a:solidFill>
                  <a:srgbClr val="C00000"/>
                </a:solidFill>
                <a:latin typeface="微軟正黑體"/>
              </a:rPr>
              <a:t>︰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/>
              </a:rPr>
              <a:t>沈有容是「三寸舌立功」</a:t>
            </a:r>
            <a:endParaRPr lang="zh-TW" altLang="en-US" sz="2800" b="1" dirty="0">
              <a:solidFill>
                <a:srgbClr val="C00000"/>
              </a:solidFill>
              <a:latin typeface="微軟正黑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943" r="8599"/>
          <a:stretch/>
        </p:blipFill>
        <p:spPr>
          <a:xfrm>
            <a:off x="0" y="0"/>
            <a:ext cx="4536504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6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荷蘭與西班牙的競爭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en-US" altLang="zh-TW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1613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年平戶商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</a:rPr>
              <a:t>館建議東印度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總督佔據臺灣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以做為中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日貿易的轉接基地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en-US" altLang="zh-TW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1619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年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荷蘭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與英國在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遠東地區成立聯合艦隊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kern="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荷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英聯合艦隊，阻擾前往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馬尼拉的中國商船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捕捉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葡萄牙的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船隻，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以此戰利品與日本貿易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kern="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菲律賓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的西班牙當局爲保護貿易，確保馬尼拉的安全起見，</a:t>
            </a:r>
            <a:r>
              <a:rPr lang="en-US" altLang="zh-TW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1621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年謀佔台灣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kern="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荷蘭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攔截西班牙人的信件得知馬尼拉當局對臺灣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的企圖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3200" b="1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endParaRPr lang="zh-TW" altLang="en-US" sz="3200" kern="0" dirty="0">
              <a:solidFill>
                <a:srgbClr val="002060"/>
              </a:solidFill>
              <a:latin typeface="華康宗楷體W7(P)" pitchFamily="66" charset="-120"/>
              <a:ea typeface="華康宗楷體W7(P)" pitchFamily="66" charset="-120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endParaRPr lang="zh-TW" altLang="en-US" sz="3200" kern="0" dirty="0">
              <a:solidFill>
                <a:srgbClr val="002060"/>
              </a:solidFill>
              <a:latin typeface="華康宗楷體W7(P)" pitchFamily="66" charset="-120"/>
              <a:ea typeface="華康宗楷體W7(P)" pitchFamily="66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4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進入澎湖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/>
          </a:bodyPr>
          <a:lstStyle/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zh-TW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1622</a:t>
            </a:r>
            <a:r>
              <a:rPr lang="zh-TW" altLang="en-US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年荷蘭艦隊襲擊</a:t>
            </a:r>
            <a:r>
              <a:rPr lang="zh-TW" altLang="en-US" sz="3500" b="1" kern="0" dirty="0">
                <a:solidFill>
                  <a:schemeClr val="tx1"/>
                </a:solidFill>
                <a:latin typeface="+mj-ea"/>
                <a:ea typeface="+mj-ea"/>
              </a:rPr>
              <a:t>澳門</a:t>
            </a:r>
            <a:r>
              <a:rPr lang="zh-TW" altLang="en-US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，失利後乃轉</a:t>
            </a:r>
            <a:r>
              <a:rPr lang="zh-TW" altLang="en-US" sz="3500" b="1" kern="0" dirty="0">
                <a:solidFill>
                  <a:schemeClr val="tx1"/>
                </a:solidFill>
                <a:latin typeface="+mj-ea"/>
                <a:ea typeface="+mj-ea"/>
              </a:rPr>
              <a:t>據</a:t>
            </a:r>
            <a:r>
              <a:rPr lang="zh-TW" altLang="en-US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澎湖。</a:t>
            </a:r>
            <a:endParaRPr lang="en-US" altLang="zh-TW" sz="3500" b="1" kern="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荷軍佔領澎湖，在風櫃尾建造城堡。</a:t>
            </a:r>
            <a:endParaRPr lang="en-US" altLang="zh-TW" sz="35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TW" altLang="en-US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荷蘭舉動引起明朝的緊張</a:t>
            </a:r>
            <a:r>
              <a:rPr lang="en-US" altLang="zh-TW" sz="3500" b="1" kern="0" dirty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福建</a:t>
            </a:r>
            <a:r>
              <a:rPr lang="zh-TW" altLang="en-US" sz="3500" b="1" kern="0" dirty="0">
                <a:solidFill>
                  <a:schemeClr val="tx1"/>
                </a:solidFill>
                <a:latin typeface="+mj-ea"/>
                <a:ea typeface="+mj-ea"/>
              </a:rPr>
              <a:t>巡撫</a:t>
            </a:r>
            <a:r>
              <a:rPr lang="zh-TW" altLang="en-US" sz="3500" b="1" u="sng" kern="0" dirty="0">
                <a:solidFill>
                  <a:srgbClr val="FF0000"/>
                </a:solidFill>
                <a:latin typeface="+mj-ea"/>
                <a:ea typeface="+mj-ea"/>
              </a:rPr>
              <a:t>商</a:t>
            </a:r>
            <a:r>
              <a:rPr lang="zh-TW" altLang="en-US" sz="3500" b="1" u="sng" kern="0" dirty="0" smtClean="0">
                <a:solidFill>
                  <a:srgbClr val="FF0000"/>
                </a:solidFill>
                <a:latin typeface="+mj-ea"/>
                <a:ea typeface="+mj-ea"/>
              </a:rPr>
              <a:t>周祚</a:t>
            </a:r>
            <a:r>
              <a:rPr lang="zh-TW" altLang="en-US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令</a:t>
            </a:r>
            <a:r>
              <a:rPr lang="zh-TW" altLang="en-US" sz="3500" b="1" kern="0" dirty="0">
                <a:solidFill>
                  <a:schemeClr val="tx1"/>
                </a:solidFill>
                <a:latin typeface="+mj-ea"/>
                <a:ea typeface="+mj-ea"/>
              </a:rPr>
              <a:t>荷蘭自澎湖撤退。</a:t>
            </a:r>
            <a:r>
              <a:rPr lang="zh-TW" altLang="en-US" sz="3500" b="1" kern="0" dirty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荷蘭侵澎湖 建首座碉堡</a:t>
            </a:r>
            <a:endParaRPr lang="en-US" altLang="zh-TW" sz="3500" b="1" kern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zh-TW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1623</a:t>
            </a:r>
            <a:r>
              <a:rPr lang="zh-TW" altLang="en-US" sz="3500" b="1" kern="0" dirty="0">
                <a:solidFill>
                  <a:schemeClr val="tx1"/>
                </a:solidFill>
                <a:latin typeface="+mj-ea"/>
                <a:ea typeface="+mj-ea"/>
              </a:rPr>
              <a:t>年福建巡檢司</a:t>
            </a:r>
            <a:r>
              <a:rPr lang="zh-TW" altLang="en-US" sz="3500" b="1" u="sng" kern="0" dirty="0">
                <a:solidFill>
                  <a:srgbClr val="FF0000"/>
                </a:solidFill>
                <a:latin typeface="+mj-ea"/>
                <a:ea typeface="+mj-ea"/>
              </a:rPr>
              <a:t>南居益</a:t>
            </a:r>
            <a:r>
              <a:rPr lang="zh-TW" altLang="en-US" sz="3500" b="1" kern="0" dirty="0">
                <a:solidFill>
                  <a:schemeClr val="tx1"/>
                </a:solidFill>
                <a:latin typeface="+mj-ea"/>
                <a:ea typeface="+mj-ea"/>
              </a:rPr>
              <a:t>與荷軍抗戰八個月。</a:t>
            </a:r>
            <a:r>
              <a:rPr lang="en-US" altLang="zh-TW" sz="3500" b="1" kern="0" dirty="0">
                <a:solidFill>
                  <a:schemeClr val="tx1"/>
                </a:solidFill>
                <a:latin typeface="+mj-ea"/>
                <a:ea typeface="+mj-ea"/>
              </a:rPr>
              <a:t>1624</a:t>
            </a:r>
            <a:r>
              <a:rPr lang="zh-TW" altLang="en-US" sz="3500" b="1" kern="0" dirty="0" smtClean="0">
                <a:solidFill>
                  <a:schemeClr val="tx1"/>
                </a:solidFill>
                <a:latin typeface="+mj-ea"/>
                <a:ea typeface="+mj-ea"/>
              </a:rPr>
              <a:t>年在海商李旦的協調下，雙方</a:t>
            </a:r>
            <a:r>
              <a:rPr lang="zh-TW" altLang="en-US" sz="3500" b="1" kern="0" dirty="0">
                <a:solidFill>
                  <a:schemeClr val="tx1"/>
                </a:solidFill>
                <a:latin typeface="+mj-ea"/>
                <a:ea typeface="+mj-ea"/>
              </a:rPr>
              <a:t>議和訂約。</a:t>
            </a: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itchFamily="2" charset="2"/>
              <a:buAutoNum type="arabicPeriod"/>
            </a:pPr>
            <a:r>
              <a:rPr lang="zh-TW" altLang="en-US" sz="3500" b="1" kern="0" dirty="0">
                <a:solidFill>
                  <a:schemeClr val="tx1"/>
                </a:solidFill>
                <a:latin typeface="+mn-ea"/>
              </a:rPr>
              <a:t>荷人放棄澎湖，佔領臺灣，明政府無異議。</a:t>
            </a:r>
          </a:p>
          <a:p>
            <a:pPr lvl="0" defTabSz="914400" fontAlgn="base">
              <a:lnSpc>
                <a:spcPts val="3840"/>
              </a:lnSpc>
              <a:spcAft>
                <a:spcPct val="0"/>
              </a:spcAft>
              <a:buClrTx/>
              <a:buFont typeface="Wingdings" pitchFamily="2" charset="2"/>
              <a:buAutoNum type="arabicPeriod"/>
            </a:pPr>
            <a:r>
              <a:rPr lang="zh-TW" altLang="en-US" sz="3500" b="1" kern="0" dirty="0">
                <a:solidFill>
                  <a:schemeClr val="tx1"/>
                </a:solidFill>
                <a:latin typeface="+mn-ea"/>
              </a:rPr>
              <a:t>准許荷蘭人今後在中國通商，中國商船也可以往臺灣及爪哇與荷蘭人交易。</a:t>
            </a:r>
          </a:p>
          <a:p>
            <a:pPr lvl="0" defTabSz="914400" fontAlgn="base"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zh-TW" altLang="en-US" sz="3200" kern="0" dirty="0">
              <a:solidFill>
                <a:srgbClr val="002060"/>
              </a:solidFill>
              <a:latin typeface="華康宗楷體W7(P)" pitchFamily="66" charset="-120"/>
              <a:ea typeface="華康宗楷體W7(P)" pitchFamily="66" charset="-120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zh-TW" altLang="en-US" sz="3200" b="1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19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152426"/>
            <a:ext cx="8143875" cy="56007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187624" y="427310"/>
            <a:ext cx="6391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rgbClr val="FF0000"/>
                </a:solidFill>
                <a:latin typeface="微軟正黑體"/>
                <a:ea typeface="微軟正黑體"/>
              </a:rPr>
              <a:t>澎湖馬公風櫃尾荷蘭城堡</a:t>
            </a:r>
            <a:endParaRPr lang="zh-TW" altLang="en-US" sz="44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3568" y="1412776"/>
            <a:ext cx="7560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+mj-ea"/>
                <a:ea typeface="+mj-ea"/>
              </a:rPr>
              <a:t>風櫃尾荷蘭城堡，明天啟二年（西元一六二二年）由荷蘭人所興建，為全臺最早完成之西式城堡，位於馬公風櫃尾所突出的小半島上，俗稱「蛇頭山」，與馬公半島共同扼守馬公灣，具有相當重要的戰略地位，頗具文化、歷史價值。</a:t>
            </a:r>
            <a:endParaRPr lang="zh-TW" altLang="en-US" b="1" dirty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508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2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/>
          <p:cNvSpPr>
            <a:spLocks noGrp="1"/>
          </p:cNvSpPr>
          <p:nvPr>
            <p:ph type="title"/>
          </p:nvPr>
        </p:nvSpPr>
        <p:spPr>
          <a:xfrm>
            <a:off x="250825" y="44450"/>
            <a:ext cx="8748713" cy="114300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</a:rPr>
              <a:t>從巴達維亞到大員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</a:rPr>
              <a:t/>
            </a:r>
            <a:br>
              <a:rPr lang="en-US" altLang="zh-TW" sz="3200" b="1" dirty="0" smtClean="0">
                <a:solidFill>
                  <a:schemeClr val="tx1"/>
                </a:solidFill>
                <a:latin typeface="+mj-ea"/>
              </a:rPr>
            </a:br>
            <a:r>
              <a:rPr lang="zh-TW" altLang="en-US" sz="3200" b="1" dirty="0" smtClean="0">
                <a:solidFill>
                  <a:schemeClr val="tx1"/>
                </a:solidFill>
                <a:latin typeface="+mj-ea"/>
              </a:rPr>
              <a:t>荷蘭占澎領臺之經過（進入台灣）</a:t>
            </a:r>
            <a:endParaRPr lang="zh-TW" altLang="en-US" sz="2000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" name="文字方塊 4"/>
          <p:cNvSpPr txBox="1">
            <a:spLocks noChangeArrowheads="1"/>
          </p:cNvSpPr>
          <p:nvPr/>
        </p:nvSpPr>
        <p:spPr bwMode="auto">
          <a:xfrm>
            <a:off x="34925" y="1412875"/>
            <a:ext cx="1258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17</a:t>
            </a:r>
            <a:r>
              <a:rPr lang="zh-TW" altLang="en-US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世紀初</a:t>
            </a:r>
          </a:p>
        </p:txBody>
      </p:sp>
      <p:sp>
        <p:nvSpPr>
          <p:cNvPr id="6" name="文字方塊 5"/>
          <p:cNvSpPr txBox="1">
            <a:spLocks noChangeArrowheads="1"/>
          </p:cNvSpPr>
          <p:nvPr/>
        </p:nvSpPr>
        <p:spPr bwMode="auto">
          <a:xfrm>
            <a:off x="179388" y="1916113"/>
            <a:ext cx="576262" cy="2678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西班牙占呂宋島</a:t>
            </a:r>
          </a:p>
        </p:txBody>
      </p:sp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34925" y="4652963"/>
            <a:ext cx="8651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荷蘭在東方貿易受威協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827088" y="3429000"/>
            <a:ext cx="1081087" cy="3603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11188" y="2486025"/>
            <a:ext cx="1439862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尋找更接近中國之據點</a:t>
            </a:r>
          </a:p>
        </p:txBody>
      </p:sp>
      <p:sp>
        <p:nvSpPr>
          <p:cNvPr id="10" name="文字方塊 9"/>
          <p:cNvSpPr txBox="1">
            <a:spLocks noChangeArrowheads="1"/>
          </p:cNvSpPr>
          <p:nvPr/>
        </p:nvSpPr>
        <p:spPr bwMode="auto">
          <a:xfrm>
            <a:off x="1979613" y="2119313"/>
            <a:ext cx="576262" cy="2678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韋麻郎進佔澳門</a:t>
            </a:r>
          </a:p>
        </p:txBody>
      </p:sp>
      <p:sp>
        <p:nvSpPr>
          <p:cNvPr id="11" name="文字方塊 10"/>
          <p:cNvSpPr txBox="1">
            <a:spLocks noChangeArrowheads="1"/>
          </p:cNvSpPr>
          <p:nvPr/>
        </p:nvSpPr>
        <p:spPr bwMode="auto">
          <a:xfrm>
            <a:off x="1763713" y="4941888"/>
            <a:ext cx="863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為葡萄牙擊退</a:t>
            </a:r>
          </a:p>
        </p:txBody>
      </p:sp>
      <p:sp>
        <p:nvSpPr>
          <p:cNvPr id="12" name="向右箭號 11"/>
          <p:cNvSpPr/>
          <p:nvPr/>
        </p:nvSpPr>
        <p:spPr>
          <a:xfrm>
            <a:off x="2627313" y="3429000"/>
            <a:ext cx="431800" cy="3603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13" name="文字方塊 12"/>
          <p:cNvSpPr txBox="1">
            <a:spLocks noChangeArrowheads="1"/>
          </p:cNvSpPr>
          <p:nvPr/>
        </p:nvSpPr>
        <p:spPr bwMode="auto">
          <a:xfrm>
            <a:off x="1720850" y="1412875"/>
            <a:ext cx="1050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1603</a:t>
            </a:r>
            <a:r>
              <a:rPr lang="zh-TW" altLang="en-US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年</a:t>
            </a:r>
          </a:p>
        </p:txBody>
      </p:sp>
      <p:sp>
        <p:nvSpPr>
          <p:cNvPr id="14" name="文字方塊 13"/>
          <p:cNvSpPr txBox="1">
            <a:spLocks noChangeArrowheads="1"/>
          </p:cNvSpPr>
          <p:nvPr/>
        </p:nvSpPr>
        <p:spPr bwMode="auto">
          <a:xfrm>
            <a:off x="3132138" y="2133600"/>
            <a:ext cx="576262" cy="230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荷人轉入澎湖</a:t>
            </a:r>
          </a:p>
        </p:txBody>
      </p:sp>
      <p:sp>
        <p:nvSpPr>
          <p:cNvPr id="15" name="文字方塊 14"/>
          <p:cNvSpPr txBox="1">
            <a:spLocks noChangeArrowheads="1"/>
          </p:cNvSpPr>
          <p:nvPr/>
        </p:nvSpPr>
        <p:spPr bwMode="auto">
          <a:xfrm>
            <a:off x="2916238" y="1412875"/>
            <a:ext cx="1049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1604</a:t>
            </a:r>
            <a:r>
              <a:rPr lang="zh-TW" altLang="en-US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年</a:t>
            </a:r>
          </a:p>
        </p:txBody>
      </p:sp>
      <p:sp>
        <p:nvSpPr>
          <p:cNvPr id="16" name="文字方塊 15"/>
          <p:cNvSpPr txBox="1">
            <a:spLocks noChangeArrowheads="1"/>
          </p:cNvSpPr>
          <p:nvPr/>
        </p:nvSpPr>
        <p:spPr bwMode="auto">
          <a:xfrm>
            <a:off x="2700338" y="4508500"/>
            <a:ext cx="1295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沈有容諭退</a:t>
            </a:r>
          </a:p>
        </p:txBody>
      </p:sp>
      <p:sp>
        <p:nvSpPr>
          <p:cNvPr id="18" name="向右箭號 17"/>
          <p:cNvSpPr/>
          <p:nvPr/>
        </p:nvSpPr>
        <p:spPr>
          <a:xfrm>
            <a:off x="3779838" y="3429000"/>
            <a:ext cx="431800" cy="3603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19" name="文字方塊 18"/>
          <p:cNvSpPr txBox="1">
            <a:spLocks noChangeArrowheads="1"/>
          </p:cNvSpPr>
          <p:nvPr/>
        </p:nvSpPr>
        <p:spPr bwMode="auto">
          <a:xfrm>
            <a:off x="4356100" y="2133600"/>
            <a:ext cx="576263" cy="3046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荷人返回巴達維亞</a:t>
            </a:r>
          </a:p>
        </p:txBody>
      </p:sp>
      <p:sp>
        <p:nvSpPr>
          <p:cNvPr id="21" name="向右箭號 20"/>
          <p:cNvSpPr/>
          <p:nvPr/>
        </p:nvSpPr>
        <p:spPr>
          <a:xfrm>
            <a:off x="5003800" y="3429000"/>
            <a:ext cx="1152525" cy="3603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22" name="文字方塊 21"/>
          <p:cNvSpPr txBox="1">
            <a:spLocks noChangeArrowheads="1"/>
          </p:cNvSpPr>
          <p:nvPr/>
        </p:nvSpPr>
        <p:spPr bwMode="auto">
          <a:xfrm>
            <a:off x="4787900" y="2792413"/>
            <a:ext cx="1439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中國商品熱潮</a:t>
            </a:r>
          </a:p>
        </p:txBody>
      </p:sp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6186488" y="1412875"/>
            <a:ext cx="1049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1622</a:t>
            </a:r>
            <a:r>
              <a:rPr lang="zh-TW" altLang="en-US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年</a:t>
            </a:r>
          </a:p>
        </p:txBody>
      </p:sp>
      <p:sp>
        <p:nvSpPr>
          <p:cNvPr id="24" name="文字方塊 23"/>
          <p:cNvSpPr txBox="1">
            <a:spLocks noChangeArrowheads="1"/>
          </p:cNvSpPr>
          <p:nvPr/>
        </p:nvSpPr>
        <p:spPr bwMode="auto">
          <a:xfrm>
            <a:off x="6159500" y="2133600"/>
            <a:ext cx="1292225" cy="3046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轉占澎湖失利</a:t>
            </a:r>
            <a:endParaRPr lang="en-US" altLang="zh-TW" sz="2400" b="1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↑</a:t>
            </a:r>
            <a:endParaRPr lang="en-US" altLang="zh-TW" sz="2400" b="1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二度攻擊澳門失敗</a:t>
            </a:r>
            <a:endParaRPr lang="en-US" altLang="zh-TW" sz="2400" b="1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7524750" y="3429000"/>
            <a:ext cx="647700" cy="3603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40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文字方塊 25"/>
          <p:cNvSpPr txBox="1">
            <a:spLocks noChangeArrowheads="1"/>
          </p:cNvSpPr>
          <p:nvPr/>
        </p:nvSpPr>
        <p:spPr bwMode="auto">
          <a:xfrm>
            <a:off x="7380288" y="2708275"/>
            <a:ext cx="863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李旦</a:t>
            </a:r>
            <a:endParaRPr lang="en-US" altLang="zh-TW" sz="2400" b="1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協調</a:t>
            </a:r>
          </a:p>
        </p:txBody>
      </p:sp>
      <p:sp>
        <p:nvSpPr>
          <p:cNvPr id="27" name="文字方塊 26"/>
          <p:cNvSpPr txBox="1">
            <a:spLocks noChangeArrowheads="1"/>
          </p:cNvSpPr>
          <p:nvPr/>
        </p:nvSpPr>
        <p:spPr bwMode="auto">
          <a:xfrm>
            <a:off x="8316913" y="2133600"/>
            <a:ext cx="576262" cy="230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荷人轉往台灣</a:t>
            </a:r>
          </a:p>
        </p:txBody>
      </p:sp>
      <p:sp>
        <p:nvSpPr>
          <p:cNvPr id="28" name="文字方塊 27"/>
          <p:cNvSpPr txBox="1">
            <a:spLocks noChangeArrowheads="1"/>
          </p:cNvSpPr>
          <p:nvPr/>
        </p:nvSpPr>
        <p:spPr bwMode="auto">
          <a:xfrm>
            <a:off x="7986713" y="1412875"/>
            <a:ext cx="1222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1624</a:t>
            </a:r>
            <a:r>
              <a:rPr lang="zh-TW" altLang="en-US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年</a:t>
            </a:r>
          </a:p>
        </p:txBody>
      </p:sp>
      <p:sp>
        <p:nvSpPr>
          <p:cNvPr id="29" name="文字方塊 28"/>
          <p:cNvSpPr txBox="1">
            <a:spLocks noChangeArrowheads="1"/>
          </p:cNvSpPr>
          <p:nvPr/>
        </p:nvSpPr>
        <p:spPr bwMode="auto">
          <a:xfrm>
            <a:off x="7885113" y="4541838"/>
            <a:ext cx="1295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台灣進入歷史時代</a:t>
            </a:r>
          </a:p>
        </p:txBody>
      </p:sp>
    </p:spTree>
    <p:extLst>
      <p:ext uri="{BB962C8B-B14F-4D97-AF65-F5344CB8AC3E}">
        <p14:creationId xmlns:p14="http://schemas.microsoft.com/office/powerpoint/2010/main" val="324561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大灣、臺灣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 lnSpcReduction="10000"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1622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年荷蘭進入臺江內海，當地人告訴荷蘭人此地名叫「大灣」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1624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年荷蘭轉據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大員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，進入臺江，佔據一鯤鯓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lnSpc>
                <a:spcPct val="80000"/>
              </a:lnSpc>
              <a:spcAft>
                <a:spcPct val="0"/>
              </a:spcAft>
              <a:buClr>
                <a:prstClr val="black"/>
              </a:buClr>
              <a:buSzPct val="75000"/>
              <a:buFont typeface="Wingdings" panose="05000000000000000000" pitchFamily="2" charset="2"/>
              <a:buChar char="Ø"/>
            </a:pPr>
            <a:r>
              <a:rPr kumimoji="1" lang="zh-TW" altLang="en-US" sz="3200" b="1" kern="0" dirty="0">
                <a:solidFill>
                  <a:prstClr val="black"/>
                </a:solidFill>
                <a:latin typeface="微軟正黑體"/>
              </a:rPr>
              <a:t>當時原住民的部落</a:t>
            </a:r>
            <a:r>
              <a:rPr kumimoji="1" lang="zh-TW" altLang="en-US" sz="3200" b="1" kern="0" dirty="0" smtClean="0">
                <a:solidFill>
                  <a:prstClr val="black"/>
                </a:solidFill>
                <a:latin typeface="微軟正黑體"/>
              </a:rPr>
              <a:t>自稱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微軟正黑體"/>
              </a:rPr>
              <a:t>「臺窩灣」，荷蘭人來臺灣後</a:t>
            </a:r>
            <a:r>
              <a:rPr kumimoji="1" lang="zh-TW" altLang="en-US" sz="3200" b="1" kern="0" dirty="0" smtClean="0">
                <a:solidFill>
                  <a:prstClr val="black"/>
                </a:solidFill>
                <a:latin typeface="微軟正黑體"/>
              </a:rPr>
              <a:t>，官方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微軟正黑體"/>
              </a:rPr>
              <a:t>文書稱安平港為「臺窩灣」</a:t>
            </a:r>
            <a:r>
              <a:rPr kumimoji="1" lang="zh-TW" altLang="en-US" sz="3200" b="1" kern="0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書寫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上因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區域性口音的差異而衍生出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大員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台員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大冤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埋冤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等同音異字。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荷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文拼法有</a:t>
            </a:r>
            <a:r>
              <a:rPr lang="en-US" altLang="zh-TW" sz="3200" b="1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Tayouan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Teijouan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鯤鯓指圍繞著潟湖、內海仔外的沙洲地形地貌，即濱外沙洲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38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2747769" cy="924475"/>
          </a:xfrm>
        </p:spPr>
        <p:txBody>
          <a:bodyPr/>
          <a:lstStyle/>
          <a:p>
            <a:r>
              <a:rPr lang="zh-TW" altLang="en-US" sz="4000" b="1" dirty="0" smtClean="0">
                <a:solidFill>
                  <a:schemeClr val="tx1"/>
                </a:solidFill>
              </a:rPr>
              <a:t>臺江內海</a:t>
            </a:r>
            <a:endParaRPr lang="zh-TW" altLang="en-US" sz="40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04" y="4610274"/>
            <a:ext cx="9078039" cy="2247726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清代臺江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內海的規模極大，北達現今將軍溪口，南迄二仁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溪口。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臺江內海大部分已成陸地，只剩臺南安平區四草湖與七股區七股潟湖，還約略可見昔日的潟湖。</a:t>
            </a:r>
            <a:b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</a:br>
            <a:endParaRPr lang="zh-TW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-8023" y="897830"/>
            <a:ext cx="27557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微軟正黑體"/>
              </a:rPr>
              <a:t>1626</a:t>
            </a:r>
            <a:r>
              <a:rPr lang="zh-TW" altLang="en-US" sz="2800" b="1" dirty="0">
                <a:solidFill>
                  <a:srgbClr val="FF0000"/>
                </a:solidFill>
                <a:latin typeface="微軟正黑體"/>
              </a:rPr>
              <a:t>年葡萄牙人所繪荷蘭人在福爾摩沙</a:t>
            </a:r>
            <a:r>
              <a:rPr lang="en-US" altLang="zh-TW" sz="2800" b="1" dirty="0">
                <a:solidFill>
                  <a:srgbClr val="FF0000"/>
                </a:solidFill>
                <a:latin typeface="微軟正黑體"/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  <a:latin typeface="微軟正黑體"/>
              </a:rPr>
              <a:t>大員</a:t>
            </a:r>
            <a:r>
              <a:rPr lang="en-US" altLang="zh-TW" sz="2800" b="1" dirty="0">
                <a:solidFill>
                  <a:srgbClr val="FF0000"/>
                </a:solidFill>
                <a:latin typeface="微軟正黑體"/>
              </a:rPr>
              <a:t>-</a:t>
            </a:r>
            <a:r>
              <a:rPr lang="zh-TW" altLang="en-US" sz="2800" b="1" dirty="0">
                <a:solidFill>
                  <a:srgbClr val="FF0000"/>
                </a:solidFill>
                <a:latin typeface="微軟正黑體"/>
              </a:rPr>
              <a:t>臺灣</a:t>
            </a:r>
            <a:r>
              <a:rPr lang="en-US" altLang="zh-TW" sz="2800" b="1" dirty="0">
                <a:solidFill>
                  <a:srgbClr val="FF0000"/>
                </a:solidFill>
                <a:latin typeface="微軟正黑體"/>
              </a:rPr>
              <a:t>)</a:t>
            </a:r>
            <a:r>
              <a:rPr lang="zh-TW" altLang="en-US" sz="2800" b="1" dirty="0">
                <a:solidFill>
                  <a:srgbClr val="FF0000"/>
                </a:solidFill>
                <a:latin typeface="微軟正黑體"/>
              </a:rPr>
              <a:t>台江內海一帶之活動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69" y="0"/>
            <a:ext cx="6353175" cy="45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31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40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67544" y="476672"/>
            <a:ext cx="74446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1626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明天啟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6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荷蘭人所繪大員地圖</a:t>
            </a:r>
            <a:b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</a:b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31082" y="29249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目加溜灣社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220072" y="65973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熱蘭遮城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03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5" y="0"/>
            <a:ext cx="7385966" cy="673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1600" y="188640"/>
            <a:ext cx="6480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7030A0"/>
                </a:solidFill>
                <a:latin typeface="微軟正黑體"/>
              </a:rPr>
              <a:t>清同治</a:t>
            </a:r>
            <a:r>
              <a:rPr lang="en-US" altLang="zh-TW" sz="3200" b="1" dirty="0">
                <a:solidFill>
                  <a:srgbClr val="7030A0"/>
                </a:solidFill>
                <a:latin typeface="微軟正黑體"/>
              </a:rPr>
              <a:t>10</a:t>
            </a:r>
            <a:r>
              <a:rPr lang="zh-TW" altLang="en-US" sz="3200" b="1" dirty="0">
                <a:solidFill>
                  <a:srgbClr val="7030A0"/>
                </a:solidFill>
                <a:latin typeface="微軟正黑體"/>
              </a:rPr>
              <a:t>年</a:t>
            </a:r>
            <a:r>
              <a:rPr lang="en-US" altLang="zh-TW" sz="3200" b="1" dirty="0">
                <a:solidFill>
                  <a:srgbClr val="7030A0"/>
                </a:solidFill>
                <a:latin typeface="微軟正黑體"/>
              </a:rPr>
              <a:t>(1871)</a:t>
            </a:r>
            <a:r>
              <a:rPr lang="zh-TW" altLang="en-US" sz="3200" b="1" dirty="0">
                <a:solidFill>
                  <a:srgbClr val="7030A0"/>
                </a:solidFill>
                <a:latin typeface="微軟正黑體"/>
              </a:rPr>
              <a:t>熱蘭遮城舊照</a:t>
            </a:r>
          </a:p>
        </p:txBody>
      </p:sp>
      <p:sp>
        <p:nvSpPr>
          <p:cNvPr id="6" name="矩形 5"/>
          <p:cNvSpPr/>
          <p:nvPr/>
        </p:nvSpPr>
        <p:spPr>
          <a:xfrm>
            <a:off x="789162" y="6250806"/>
            <a:ext cx="6534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約翰湯姆生 </a:t>
            </a:r>
            <a:r>
              <a:rPr lang="en-US" altLang="zh-TW" sz="3200" b="1" dirty="0">
                <a:solidFill>
                  <a:srgbClr val="FF0000"/>
                </a:solidFill>
                <a:latin typeface="微軟正黑體"/>
              </a:rPr>
              <a:t>(John Thomson) 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攝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89162" y="773415"/>
            <a:ext cx="548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外城蕩然無存內城斷垣殘壁</a:t>
            </a:r>
            <a:endParaRPr lang="zh-TW" altLang="en-US" sz="32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70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3" descr="f43d5ee2b05774f8a036676e7ce4365a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000"/>
            <a:ext cx="762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4" descr="3-2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107950"/>
            <a:ext cx="44450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14064" y="107950"/>
            <a:ext cx="471306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熱蘭遮</a:t>
            </a:r>
            <a:r>
              <a:rPr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城僅存部分外城城垣</a:t>
            </a:r>
            <a:endParaRPr lang="zh-TW" alt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1551325"/>
            <a:ext cx="469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+mj-ea"/>
                <a:ea typeface="+mj-ea"/>
              </a:rPr>
              <a:t>日本統治臺灣，</a:t>
            </a:r>
            <a:r>
              <a:rPr lang="en-US" altLang="zh-TW" sz="2800" b="1" dirty="0" smtClean="0">
                <a:latin typeface="+mj-ea"/>
                <a:ea typeface="+mj-ea"/>
              </a:rPr>
              <a:t>1897</a:t>
            </a:r>
            <a:r>
              <a:rPr lang="zh-TW" altLang="en-US" sz="2800" b="1" dirty="0" smtClean="0">
                <a:latin typeface="+mj-ea"/>
                <a:ea typeface="+mj-ea"/>
              </a:rPr>
              <a:t>年剷平城垣，興建安平海關</a:t>
            </a:r>
            <a:r>
              <a:rPr lang="zh-TW" altLang="en-US" sz="2800" b="1" dirty="0">
                <a:latin typeface="+mj-ea"/>
                <a:ea typeface="+mj-ea"/>
              </a:rPr>
              <a:t>宿舍及</a:t>
            </a:r>
            <a:r>
              <a:rPr lang="zh-TW" altLang="en-US" sz="2800" b="1" dirty="0" smtClean="0">
                <a:latin typeface="+mj-ea"/>
                <a:ea typeface="+mj-ea"/>
              </a:rPr>
              <a:t>燈塔，熱蘭遮城完全消失。</a:t>
            </a:r>
            <a:endParaRPr lang="zh-TW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55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海不是阻隔而是道路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15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世紀到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17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世紀，歐洲人探險、海外拓殖的活動，被稱「大航海的時代」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葡萄牙最早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從事海上探險的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國家。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1488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年狄亞士發現好望角。其後，達伽瑪繞過好望角，在</a:t>
            </a: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1498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年抵達印度。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82" y="2029550"/>
            <a:ext cx="9163082" cy="48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2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" y="800100"/>
            <a:ext cx="91440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260648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+mj-ea"/>
                <a:ea typeface="+mj-ea"/>
              </a:rPr>
              <a:t>蚵</a:t>
            </a:r>
            <a:r>
              <a:rPr lang="zh-TW" altLang="en-US" sz="2800" b="1" dirty="0" smtClean="0">
                <a:latin typeface="+mj-ea"/>
                <a:ea typeface="+mj-ea"/>
              </a:rPr>
              <a:t>灰</a:t>
            </a:r>
            <a:r>
              <a:rPr lang="zh-TW" altLang="en-US" sz="2800" b="1" dirty="0" smtClean="0">
                <a:latin typeface="微軟正黑體"/>
                <a:ea typeface="微軟正黑體"/>
              </a:rPr>
              <a:t>、</a:t>
            </a:r>
            <a:r>
              <a:rPr lang="zh-TW" altLang="en-US" sz="2800" b="1" dirty="0" smtClean="0">
                <a:latin typeface="+mj-ea"/>
                <a:ea typeface="+mj-ea"/>
              </a:rPr>
              <a:t>糖汁</a:t>
            </a:r>
            <a:r>
              <a:rPr lang="zh-TW" altLang="en-US" sz="2800" b="1" dirty="0" smtClean="0">
                <a:latin typeface="微軟正黑體"/>
                <a:ea typeface="微軟正黑體"/>
              </a:rPr>
              <a:t>、</a:t>
            </a:r>
            <a:r>
              <a:rPr lang="zh-TW" altLang="en-US" sz="2800" b="1" dirty="0" smtClean="0">
                <a:latin typeface="+mj-ea"/>
                <a:ea typeface="+mj-ea"/>
              </a:rPr>
              <a:t>糯米攪拌</a:t>
            </a:r>
            <a:r>
              <a:rPr lang="zh-TW" altLang="en-US" sz="2800" b="1" dirty="0">
                <a:latin typeface="+mj-ea"/>
                <a:ea typeface="+mj-ea"/>
              </a:rPr>
              <a:t>後成為磚造建築黏著</a:t>
            </a:r>
            <a:r>
              <a:rPr lang="zh-TW" altLang="en-US" sz="2800" b="1" dirty="0" smtClean="0">
                <a:latin typeface="+mj-ea"/>
                <a:ea typeface="+mj-ea"/>
              </a:rPr>
              <a:t>劑</a:t>
            </a:r>
            <a:r>
              <a:rPr lang="zh-TW" altLang="en-US" sz="2800" b="1" dirty="0" smtClean="0">
                <a:latin typeface="新細明體"/>
                <a:ea typeface="新細明體"/>
              </a:rPr>
              <a:t>。</a:t>
            </a:r>
            <a:endParaRPr lang="zh-TW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306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3267075" cy="924475"/>
          </a:xfrm>
        </p:spPr>
        <p:txBody>
          <a:bodyPr anchor="t"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+mj-ea"/>
              </a:rPr>
              <a:t>普羅民遮城</a:t>
            </a:r>
            <a:r>
              <a:rPr lang="en-US" altLang="zh-TW" b="1" dirty="0" smtClean="0">
                <a:solidFill>
                  <a:schemeClr val="tx1"/>
                </a:solidFill>
                <a:latin typeface="+mj-ea"/>
              </a:rPr>
              <a:t/>
            </a:r>
            <a:br>
              <a:rPr lang="en-US" altLang="zh-TW" b="1" dirty="0" smtClean="0">
                <a:solidFill>
                  <a:schemeClr val="tx1"/>
                </a:solidFill>
                <a:latin typeface="+mj-ea"/>
              </a:rPr>
            </a:br>
            <a:r>
              <a:rPr lang="zh-TW" altLang="en-US" b="1" dirty="0">
                <a:solidFill>
                  <a:schemeClr val="tx1"/>
                </a:solidFill>
                <a:latin typeface="+mj-ea"/>
              </a:rPr>
              <a:t>荷</a:t>
            </a:r>
            <a:r>
              <a:rPr lang="zh-TW" altLang="en-US" b="1" dirty="0" smtClean="0">
                <a:solidFill>
                  <a:schemeClr val="tx1"/>
                </a:solidFill>
                <a:latin typeface="+mj-ea"/>
              </a:rPr>
              <a:t>文「省」之意</a:t>
            </a:r>
            <a:r>
              <a:rPr lang="en-US" altLang="zh-TW" b="1" dirty="0" smtClean="0">
                <a:solidFill>
                  <a:schemeClr val="tx1"/>
                </a:solidFill>
                <a:latin typeface="+mj-ea"/>
              </a:rPr>
              <a:t/>
            </a:r>
            <a:br>
              <a:rPr lang="en-US" altLang="zh-TW" b="1" dirty="0" smtClean="0">
                <a:solidFill>
                  <a:schemeClr val="tx1"/>
                </a:solidFill>
                <a:latin typeface="+mj-ea"/>
              </a:rPr>
            </a:br>
            <a:endParaRPr lang="zh-TW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Picture 2" descr="G:\建築與古蹟\古蹟與建築\普羅民遮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5507" r="18607"/>
          <a:stretch/>
        </p:blipFill>
        <p:spPr bwMode="auto">
          <a:xfrm>
            <a:off x="0" y="2744514"/>
            <a:ext cx="6033542" cy="413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0"/>
            <a:ext cx="3810000" cy="284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033543" y="2848580"/>
            <a:ext cx="3110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+mj-ea"/>
                <a:ea typeface="+mj-ea"/>
              </a:rPr>
              <a:t>原「普羅民遮城」的舊堡門</a:t>
            </a:r>
            <a:r>
              <a:rPr lang="zh-TW" altLang="en-US" sz="3200" b="1" dirty="0" smtClean="0">
                <a:latin typeface="+mj-ea"/>
                <a:ea typeface="+mj-ea"/>
              </a:rPr>
              <a:t>遺跡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>
                <a:latin typeface="+mj-ea"/>
                <a:ea typeface="+mj-ea"/>
              </a:rPr>
              <a:t>赤崁</a:t>
            </a:r>
            <a:r>
              <a:rPr lang="zh-TW" altLang="en-US" sz="3200" b="1" dirty="0" smtClean="0">
                <a:latin typeface="+mj-ea"/>
                <a:ea typeface="+mj-ea"/>
              </a:rPr>
              <a:t>樓建在遺跡的上方</a:t>
            </a:r>
            <a:endParaRPr lang="zh-TW" altLang="en-US" sz="3200" b="1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690" t="7155" r="2548" b="4690"/>
          <a:stretch/>
        </p:blipFill>
        <p:spPr>
          <a:xfrm>
            <a:off x="-1016" y="2081063"/>
            <a:ext cx="9145016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2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rgbClr val="C00000"/>
                </a:solidFill>
                <a:latin typeface="Franklin Gothic Book"/>
                <a:cs typeface="+mj-cs"/>
              </a:rPr>
              <a:t>現今赤崁樓風貌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zh-TW" altLang="en-US" dirty="0"/>
          </a:p>
        </p:txBody>
      </p:sp>
      <p:pic>
        <p:nvPicPr>
          <p:cNvPr id="4" name="Picture 2" descr="G:\建築與古蹟\古蹟與建築\赤崁樓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1547812"/>
            <a:ext cx="77724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630"/>
            <a:ext cx="9148337" cy="60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標題 1"/>
          <p:cNvSpPr>
            <a:spLocks noGrp="1"/>
          </p:cNvSpPr>
          <p:nvPr>
            <p:ph type="title"/>
          </p:nvPr>
        </p:nvSpPr>
        <p:spPr>
          <a:xfrm>
            <a:off x="179388" y="-17463"/>
            <a:ext cx="6156325" cy="1143001"/>
          </a:xfrm>
        </p:spPr>
        <p:txBody>
          <a:bodyPr/>
          <a:lstStyle/>
          <a:p>
            <a:pPr eaLnBrk="1" hangingPunct="1"/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荷蘭人與臺灣住民</a:t>
            </a:r>
            <a:r>
              <a:rPr lang="en-US" altLang="zh-TW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入臺之初的對外關係</a:t>
            </a:r>
          </a:p>
        </p:txBody>
      </p:sp>
      <p:sp>
        <p:nvSpPr>
          <p:cNvPr id="5" name="橢圓 4"/>
          <p:cNvSpPr/>
          <p:nvPr/>
        </p:nvSpPr>
        <p:spPr>
          <a:xfrm>
            <a:off x="3419475" y="1916113"/>
            <a:ext cx="2232025" cy="2592387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32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荷人占台灣</a:t>
            </a:r>
            <a:endParaRPr kumimoji="1" lang="en-US" altLang="zh-TW" sz="32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32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建熱蘭遮城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1979613" y="1700213"/>
            <a:ext cx="1368425" cy="1152525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179388" y="1341438"/>
            <a:ext cx="1728787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32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鄭芝龍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250825" y="4437063"/>
            <a:ext cx="1728788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32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明帝國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092950" y="1196975"/>
            <a:ext cx="17272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32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日本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7092950" y="4221163"/>
            <a:ext cx="17272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32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西班牙</a:t>
            </a: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651500" y="3789363"/>
            <a:ext cx="1368425" cy="1008062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651500" y="1628775"/>
            <a:ext cx="1296988" cy="1152525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2051050" y="3860800"/>
            <a:ext cx="1441450" cy="1152525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339975" y="1814513"/>
            <a:ext cx="1008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交惡</a:t>
            </a:r>
            <a:endParaRPr lang="en-US" altLang="zh-TW" sz="2400" b="1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580063" y="1773238"/>
            <a:ext cx="10080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衝突</a:t>
            </a:r>
            <a:endParaRPr lang="en-US" altLang="zh-TW" sz="2400" b="1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5292725" y="4221163"/>
            <a:ext cx="10080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南北對峙</a:t>
            </a:r>
            <a:endParaRPr lang="en-US" altLang="zh-TW" sz="2400" b="1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627313" y="4292600"/>
            <a:ext cx="1008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合作</a:t>
            </a:r>
            <a:endParaRPr lang="en-US" altLang="zh-TW" sz="2400" b="1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539750" y="2349500"/>
            <a:ext cx="0" cy="194310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34925" y="2924175"/>
            <a:ext cx="5762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衝突</a:t>
            </a:r>
            <a:endParaRPr lang="en-US" altLang="zh-TW" sz="2400" b="1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769100" y="2144713"/>
            <a:ext cx="2339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1625</a:t>
            </a: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年因貿易、徵稅引發糾紛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7956550" y="2852738"/>
            <a:ext cx="0" cy="3603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6732588" y="3225800"/>
            <a:ext cx="2339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1628</a:t>
            </a: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年爆發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濱田彌兵衛事件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6804025" y="5168900"/>
            <a:ext cx="2339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1626</a:t>
            </a: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年西班牙不滿荷蘭獨占對日貿易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，占領基隆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71438" y="5300663"/>
            <a:ext cx="2339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利用明帝國海禁政策，打擊鄭氏家族勢力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755650" y="2133600"/>
            <a:ext cx="1584325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不滿對華貿易需透過鄭氏商隊，利益為鄭氏壟斷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221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8" grpId="0"/>
      <p:bldP spid="29" grpId="0"/>
      <p:bldP spid="32" grpId="0"/>
      <p:bldP spid="36" grpId="0"/>
      <p:bldP spid="38" grpId="0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殖民統治的展開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荷蘭東印度公司設立巴達維亞總部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行政首長稱為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「總督」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，總管亞洲事務 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zh-TW" altLang="en-US" sz="3200" b="1" kern="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荷蘭在臺灣殖民地的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最高行政首長，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稱為「長官」（</a:t>
            </a:r>
            <a:r>
              <a:rPr lang="en-US" altLang="zh-TW" sz="3200" b="1" kern="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gouverneur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），其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上級是巴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達維亞總督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kern="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荷蘭治理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臺灣期間共有十三</a:t>
            </a:r>
            <a:r>
              <a:rPr lang="zh-TW" altLang="en-US" sz="3200" b="1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任長官。</a:t>
            </a:r>
            <a:endParaRPr lang="en-US" altLang="zh-TW" sz="3200" b="1" kern="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由臺灣長官以及重要幹部組成</a:t>
            </a:r>
            <a:r>
              <a:rPr lang="zh-TW" altLang="en-US" sz="3200" b="1" kern="0" dirty="0">
                <a:solidFill>
                  <a:srgbClr val="FF0000"/>
                </a:solidFill>
                <a:latin typeface="微軟正黑體" panose="020B0604030504040204" pitchFamily="34" charset="-120"/>
              </a:rPr>
              <a:t>臺灣</a:t>
            </a:r>
            <a:r>
              <a:rPr lang="zh-TW" altLang="en-US" sz="3200" b="1" kern="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會議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是主要的決策機關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，有頒布告令、統率軍隊的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職責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制定政策與貿易方針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指派下級單位的官員。</a:t>
            </a:r>
            <a:endParaRPr lang="zh-TW" altLang="en-US" sz="3200" b="1" kern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974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荷蘭人與原住民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台南地區的西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拉雅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族群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，分成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新港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、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麻豆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、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+mn-ea"/>
              </a:rPr>
              <a:t>蕭壟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等社，各社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之間長期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戰爭。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初期由於勢力不大，無法抽出多餘的兵力征服原住民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初期與原住民友善，用布料、菸草示好，西拉雅族群也將荷蘭人視為新成員。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各部落要求荷蘭人派兵到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村落定居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，以表示結盟。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503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麻豆事件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1629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目加溜灣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社及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麻豆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社突擊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荷蘭人，進攻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新港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焚燒毀長官及牧師的房舍，並到赤崁燒毀房屋，荷蘭人被迫退回大員。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麻豆事件讓原住民認為荷蘭人的勢力不大，且有能力打敗荷蘭人。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事件後荷蘭對強大的蕭壟、麻豆採取分化政策。對較小、路程較近的社採取攻勢。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1635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年荷蘭人聯合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新港社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攻打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麻豆社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，麻豆社被擊敗與荷蘭簽定和平協約。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32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地方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會議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要求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原住民各社選出長老，每年集會，聽取施政措施，強化與各社的主從、盟約關係。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這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種集會稱為地方會議（</a:t>
            </a:r>
            <a:r>
              <a:rPr lang="en-US" altLang="zh-TW" sz="3200" b="1" dirty="0" err="1" smtClean="0">
                <a:solidFill>
                  <a:schemeClr val="tx1"/>
                </a:solidFill>
                <a:latin typeface="+mj-ea"/>
                <a:ea typeface="+mj-ea"/>
              </a:rPr>
              <a:t>Landdag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），隨著荷蘭勢力的擴張，地方會議劃分為北路、南路、東部和淡水四區，每年集會一次。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會議中任命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長老、頒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授藤杖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，賦予至高無上的權威與榮耀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確立權利與義務關係、宣達政令、 人口普查、徵收稅貢。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08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:\圖片Prof. Ang\地方會議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87811"/>
            <a:ext cx="7504707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254324" y="116632"/>
            <a:ext cx="5971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prstClr val="black"/>
                </a:solidFill>
                <a:latin typeface="微軟正黑體"/>
              </a:rPr>
              <a:t>地方會議（</a:t>
            </a:r>
            <a:r>
              <a:rPr lang="en-US" altLang="zh-TW" sz="4400" b="1" dirty="0" err="1">
                <a:solidFill>
                  <a:prstClr val="black"/>
                </a:solidFill>
                <a:latin typeface="微軟正黑體"/>
              </a:rPr>
              <a:t>Landdag</a:t>
            </a:r>
            <a:r>
              <a:rPr lang="zh-TW" altLang="en-US" sz="4400" b="1" dirty="0" smtClean="0">
                <a:solidFill>
                  <a:prstClr val="black"/>
                </a:solidFill>
                <a:latin typeface="微軟正黑體"/>
              </a:rPr>
              <a:t>）</a:t>
            </a:r>
            <a:endParaRPr lang="zh-TW" altLang="en-US" sz="4400" b="1" dirty="0">
              <a:solidFill>
                <a:prstClr val="black"/>
              </a:solidFill>
              <a:latin typeface="微軟正黑體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4303" y="5368860"/>
            <a:ext cx="9228217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+mj-ea"/>
                <a:ea typeface="+mj-ea"/>
              </a:rPr>
              <a:t>參與者授予黑色絨袍、藤杖</a:t>
            </a:r>
            <a:r>
              <a:rPr lang="zh-TW" altLang="en-US" sz="3200" b="1" dirty="0">
                <a:latin typeface="+mj-ea"/>
                <a:ea typeface="+mj-ea"/>
              </a:rPr>
              <a:t>、徽章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儀式用禮炮震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攝原住民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的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，會後享用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餐點。</a:t>
            </a:r>
            <a:endParaRPr lang="zh-TW" altLang="en-US" sz="3200" b="1" dirty="0">
              <a:solidFill>
                <a:prstClr val="black"/>
              </a:solidFill>
              <a:latin typeface="微軟正黑體"/>
            </a:endParaRPr>
          </a:p>
          <a:p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25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武裝拓殖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荷蘭利用地方集會，強化其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對土著的權威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採取武裝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強硬的拓殖，擴張勢力範圍。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荷蘭人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以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武力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及各種巧取豪奪的方式，掠奪原屬於原住民的土地，而後再交由漢人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開墾、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獵鹿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武力征服之外，並且利用原住民各個部落之間的紛爭關係，進行合縱連橫，藉助原住民的力量逐漸開拓領土擴大支配範圍。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22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504"/>
            <a:ext cx="34544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48" y="-26280"/>
            <a:ext cx="5705699" cy="50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437200" y="5056552"/>
            <a:ext cx="5542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  <a:latin typeface="微軟正黑體"/>
              </a:rPr>
              <a:t>1570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年之後，</a:t>
            </a:r>
            <a:endParaRPr lang="en-US" altLang="zh-TW" sz="3200" b="1" dirty="0" smtClean="0">
              <a:solidFill>
                <a:srgbClr val="FF0000"/>
              </a:solidFill>
              <a:latin typeface="微軟正黑體"/>
            </a:endParaRPr>
          </a:p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西班牙人控制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了整個東南亞的經濟、貿易大權。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-54744" y="-28140"/>
            <a:ext cx="356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prstClr val="black"/>
                </a:solidFill>
                <a:latin typeface="微軟正黑體"/>
              </a:rPr>
              <a:t>1519</a:t>
            </a:r>
            <a:r>
              <a:rPr lang="zh-TW" altLang="en-US" sz="2800" b="1" dirty="0">
                <a:solidFill>
                  <a:prstClr val="black"/>
                </a:solidFill>
                <a:latin typeface="微軟正黑體"/>
              </a:rPr>
              <a:t>年麥哲倫西航至</a:t>
            </a:r>
            <a:r>
              <a:rPr lang="zh-TW" altLang="en-US" sz="2800" b="1" dirty="0" smtClean="0">
                <a:solidFill>
                  <a:prstClr val="black"/>
                </a:solidFill>
                <a:latin typeface="微軟正黑體"/>
              </a:rPr>
              <a:t>菲律賓</a:t>
            </a:r>
            <a:endParaRPr lang="en-US" altLang="zh-TW" sz="2800" b="1" dirty="0" smtClean="0">
              <a:solidFill>
                <a:prstClr val="black"/>
              </a:solidFill>
              <a:latin typeface="微軟正黑體"/>
            </a:endParaRPr>
          </a:p>
          <a:p>
            <a:r>
              <a:rPr lang="en-US" altLang="zh-TW" sz="2800" b="1" dirty="0" smtClean="0">
                <a:solidFill>
                  <a:prstClr val="black"/>
                </a:solidFill>
                <a:latin typeface="微軟正黑體"/>
              </a:rPr>
              <a:t>1565</a:t>
            </a:r>
            <a:r>
              <a:rPr lang="zh-TW" altLang="en-US" sz="2800" b="1" dirty="0">
                <a:solidFill>
                  <a:prstClr val="black"/>
                </a:solidFill>
                <a:latin typeface="微軟正黑體"/>
              </a:rPr>
              <a:t>年征服呂宋</a:t>
            </a:r>
            <a:r>
              <a:rPr lang="zh-TW" altLang="en-US" sz="2800" b="1" dirty="0" smtClean="0">
                <a:solidFill>
                  <a:prstClr val="black"/>
                </a:solidFill>
                <a:latin typeface="微軟正黑體"/>
              </a:rPr>
              <a:t>島</a:t>
            </a:r>
            <a:endParaRPr lang="zh-TW" altLang="en-US" sz="2800" b="1" dirty="0">
              <a:solidFill>
                <a:prstClr val="black"/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2598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" y="188640"/>
            <a:ext cx="5799328" cy="63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803495" y="404664"/>
            <a:ext cx="327585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大肚王國統轄約有十五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、十八個村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社。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lvl="0"/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主要分布在大肚溪流域。以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大肚王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領導作為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中心的政治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體。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lvl="0"/>
            <a:r>
              <a:rPr lang="en-US" altLang="zh-TW" sz="3200" b="1" dirty="0" smtClean="0">
                <a:solidFill>
                  <a:prstClr val="black"/>
                </a:solidFill>
                <a:latin typeface="+mj-ea"/>
                <a:ea typeface="+mj-ea"/>
              </a:rPr>
              <a:t>1645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年，荷蘭派兵征討，大肚番王不敵，轄下各社全部歸順。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97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在臺灣的荷蘭人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東印度公司駐留臺灣的職員必須簽訂合約。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公司雇用職員各類皆有，從長官開始，士兵、水手、商人、工匠和檢察官等，以及神職人員。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臺灣公司職員並不多，大部分是水手和士兵。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發動大規模武裝行動時，從巴達維亞增派軍隊支援，軍事行動結束就離開。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由於人力資源有限，必須利用其他人力資源。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972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8" y="-30212"/>
            <a:ext cx="38100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856187" y="27037"/>
            <a:ext cx="52878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荷蘭人要進攻原住民時，隊伍有十個步槍兵，五個砲兵，還有理髮師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中世紀以來，理髮師跟開刀的人多是同一人。許多理髮師成為船醫隨著荷蘭東印度公司來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臺。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藍紅白三色旋轉燈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，分別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代表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著靜脈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、動脈和繃帶。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50"/>
            <a:ext cx="4445000" cy="635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63" y="1771650"/>
            <a:ext cx="76200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9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3" t="6919" r="10689" b="4698"/>
          <a:stretch/>
        </p:blipFill>
        <p:spPr bwMode="auto">
          <a:xfrm>
            <a:off x="179512" y="1196752"/>
            <a:ext cx="3044952" cy="550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t="11618" r="436" b="8035"/>
          <a:stretch/>
        </p:blipFill>
        <p:spPr bwMode="auto">
          <a:xfrm>
            <a:off x="3707904" y="3831132"/>
            <a:ext cx="5264205" cy="283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329480" y="0"/>
            <a:ext cx="58588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烏鬼井位臺灣府城鎮北坊水仔尾之北</a:t>
            </a: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(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今之臺南市自強街</a:t>
            </a: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146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巷</a:t>
            </a: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)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荷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屬東印度公司命印尼班達島土人所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開鑿。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因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班達島土人膚色黝黑且諳水性，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水井稱為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「烏鬼井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」。</a:t>
            </a:r>
            <a:endParaRPr lang="zh-TW" altLang="en-US" sz="3200" b="1" dirty="0">
              <a:solidFill>
                <a:prstClr val="black"/>
              </a:solidFill>
              <a:latin typeface="微軟正黑體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23528" y="14469"/>
            <a:ext cx="300595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</a:rPr>
              <a:t>臺南烏鬼井</a:t>
            </a:r>
            <a:r>
              <a:rPr lang="zh-TW" altLang="en-US" dirty="0">
                <a:solidFill>
                  <a:prstClr val="black"/>
                </a:solidFill>
              </a:rPr>
              <a:t/>
            </a:r>
            <a:br>
              <a:rPr lang="zh-TW" altLang="en-US" dirty="0">
                <a:solidFill>
                  <a:prstClr val="black"/>
                </a:solidFill>
              </a:rPr>
            </a:b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7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漢人在臺灣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從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世紀末期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臺灣沿岸已經常有海盜與漁民。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商人也出現在大員，跟原住民部落進行交 易。原住民與商人彼此了解對方語言，商人成為荷蘭人的翻譯者。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漢人對荷蘭人在臺灣的開發的價值：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一、語言上讓荷蘭人與原住民方便溝通。</a:t>
            </a:r>
            <a:endParaRPr lang="en-US" altLang="zh-TW" sz="3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二、漢人是廉價勞工。</a:t>
            </a:r>
            <a:endParaRPr lang="en-US" altLang="zh-TW" sz="3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三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、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漢人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扮演勞力及技術提供的角色。</a:t>
            </a:r>
          </a:p>
          <a:p>
            <a:pPr marL="0" indent="0">
              <a:buNone/>
            </a:pPr>
            <a:endParaRPr lang="zh-TW" altLang="en-US" sz="3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60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漢人的移墾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荷蘭統治後，為了增加糧食供應，徵召漢人移民。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東印度公司提供土地、牛隻、農具、種籽和水利設施等條件，以船隻運送移民來臺耕作。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由於大陸東南沿海謀生不易，移民來臺頗多。臺灣漢人移民總數約有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35000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人到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50000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人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荷蘭形容漢人農夫是為公司增進收益的「最好的蠶」、「釀蜜的蜂種」。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82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土地開發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名義上，土地所有權歸荷蘭王所有，稱為「王田」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漢人以佃農身分進行開墾。開墾組織是由數十佃合組一「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結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」，合作開墾耕作，推一曉事者主導 ，稱為「小結首」。再由數十個小結首合推首領，稱為「大結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首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」。由大結首對荷蘭負責。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漢人不能擁有土地所有權，除非經過荷蘭當局許可，在臺的漢人也不能直接和原住民進行交易。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66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拓墾與衝突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15003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為了尋求臺灣糧食的自給自足與出口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貿易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，漢人移民的墾田範圍日益擴展。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1645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年以赤崁為中心附近的農耕總面積，已有三千甲左右（荷蘭單位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3000morgen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）。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甲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荷蘭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語：</a:t>
            </a:r>
            <a:r>
              <a:rPr lang="en-US" altLang="zh-TW" sz="3200" b="1" dirty="0" err="1">
                <a:solidFill>
                  <a:schemeClr val="tx1"/>
                </a:solidFill>
                <a:latin typeface="+mn-ea"/>
              </a:rPr>
              <a:t>akker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發音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田園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之意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荷蘭人採用分而治之的方式增加控制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力，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避免統治下的漢人與原住民聯合對抗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50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生產內容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漢人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農業生產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主要是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稻米和蔗糖。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自印度引進黃牛，設牛頭司（繁殖場）致力繁殖牛隻。</a:t>
            </a:r>
          </a:p>
          <a:p>
            <a:pPr lvl="0" defTabSz="914400" fontAlgn="base"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引進農作物，荷蘭豆</a:t>
            </a:r>
            <a:r>
              <a:rPr lang="zh-TW" altLang="en-US" sz="3200" b="1" kern="0" dirty="0">
                <a:solidFill>
                  <a:prstClr val="black"/>
                </a:solidFill>
                <a:latin typeface="+mj-ea"/>
                <a:ea typeface="+mj-ea"/>
              </a:rPr>
              <a:t>（碗豆</a:t>
            </a:r>
            <a:r>
              <a:rPr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）、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波羅蜜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、釋迦果、檨、番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薑、 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番茄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、番</a:t>
            </a:r>
            <a:r>
              <a:rPr lang="zh-TW" altLang="en-US" sz="3200" b="1" kern="0" dirty="0">
                <a:solidFill>
                  <a:schemeClr val="tx1"/>
                </a:solidFill>
                <a:latin typeface="+mj-ea"/>
                <a:ea typeface="+mj-ea"/>
              </a:rPr>
              <a:t>介藍（高麗菜</a:t>
            </a:r>
            <a:r>
              <a:rPr lang="zh-TW" altLang="en-US" sz="3200" b="1" kern="0" dirty="0" smtClean="0">
                <a:solidFill>
                  <a:schemeClr val="tx1"/>
                </a:solidFill>
                <a:latin typeface="+mj-ea"/>
                <a:ea typeface="+mj-ea"/>
              </a:rPr>
              <a:t>）等。</a:t>
            </a:r>
            <a:endParaRPr lang="zh-TW" altLang="en-US" sz="3200" b="1" kern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25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DSC049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" y="1715490"/>
            <a:ext cx="9160308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5496" y="116632"/>
            <a:ext cx="9108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FF0000"/>
                </a:solidFill>
                <a:latin typeface="+mj-ea"/>
                <a:ea typeface="+mj-ea"/>
              </a:rPr>
              <a:t>由中國</a:t>
            </a:r>
            <a:r>
              <a:rPr lang="zh-TW" altLang="en-US" sz="3600" b="1" dirty="0">
                <a:solidFill>
                  <a:srgbClr val="FF0000"/>
                </a:solidFill>
                <a:latin typeface="+mj-ea"/>
                <a:ea typeface="+mj-ea"/>
              </a:rPr>
              <a:t>引進勞工從事植蔗、採蔗、壓蔗工作，砂糖是出口獲利最豐的</a:t>
            </a:r>
            <a:r>
              <a:rPr lang="zh-TW" altLang="en-US" sz="3600" b="1" dirty="0" smtClean="0">
                <a:solidFill>
                  <a:srgbClr val="FF0000"/>
                </a:solidFill>
                <a:latin typeface="+mj-ea"/>
                <a:ea typeface="+mj-ea"/>
              </a:rPr>
              <a:t>物品。</a:t>
            </a:r>
            <a:endParaRPr lang="zh-TW" altLang="en-US" sz="3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268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" y="54000"/>
            <a:ext cx="9072000" cy="6804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矩形 2"/>
          <p:cNvSpPr/>
          <p:nvPr/>
        </p:nvSpPr>
        <p:spPr>
          <a:xfrm>
            <a:off x="5868144" y="5949280"/>
            <a:ext cx="914400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荷蘭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8172400" y="3717032"/>
            <a:ext cx="36004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西班牙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652120" y="159911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近代台灣的地位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96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73665"/>
            <a:ext cx="9132600" cy="60843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0"/>
            <a:ext cx="9132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「芒果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」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mango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音譯，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閩南語稱「檨仔」或「土檨仔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」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0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cs typeface="+mn-cs"/>
              </a:rPr>
              <a:t>芒果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孫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元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衡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赤嵌集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》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有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「千章夏木布濃陰，望裏纍纍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羡子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林」之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詩句。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盧德嘉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鳳山縣采訪冊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載：「臺灣之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，即粵東所謂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檬果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黃叔璥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臺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海使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槎錄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載：「臺地夏無他果，惟番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、蕉子、黃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梨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（鳳梨）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視為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珍品。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郁永河「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不是</a:t>
            </a:r>
            <a:r>
              <a:rPr lang="zh-TW" altLang="en-US" sz="3200" b="1" dirty="0">
                <a:solidFill>
                  <a:srgbClr val="C00000"/>
                </a:solidFill>
                <a:latin typeface="+mn-ea"/>
              </a:rPr>
              <a:t>哀梨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不是</a:t>
            </a:r>
            <a:r>
              <a:rPr lang="zh-TW" altLang="en-US" sz="3200" b="1" dirty="0">
                <a:solidFill>
                  <a:srgbClr val="C00000"/>
                </a:solidFill>
                <a:latin typeface="+mn-ea"/>
              </a:rPr>
              <a:t>楂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，酸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香滋味似甜瓜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。枇杷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不見黃金果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，番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何勞向客誇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臺灣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竹枝詞十二首之十</a:t>
            </a:r>
          </a:p>
        </p:txBody>
      </p:sp>
    </p:spTree>
    <p:extLst>
      <p:ext uri="{BB962C8B-B14F-4D97-AF65-F5344CB8AC3E}">
        <p14:creationId xmlns:p14="http://schemas.microsoft.com/office/powerpoint/2010/main" val="181107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prstClr val="black"/>
                </a:solidFill>
                <a:latin typeface="微軟正黑體"/>
                <a:cs typeface="+mn-cs"/>
              </a:rPr>
              <a:t>「番</a:t>
            </a:r>
            <a:r>
              <a:rPr lang="zh-TW" altLang="en-US" sz="4400" b="1" dirty="0" smtClean="0">
                <a:solidFill>
                  <a:prstClr val="black"/>
                </a:solidFill>
                <a:latin typeface="微軟正黑體"/>
                <a:cs typeface="+mn-cs"/>
              </a:rPr>
              <a:t>檨ㄕㄜ」</a:t>
            </a:r>
            <a:r>
              <a:rPr lang="zh-TW" altLang="en-US" sz="4400" b="1" dirty="0">
                <a:solidFill>
                  <a:prstClr val="black"/>
                </a:solidFill>
                <a:latin typeface="微軟正黑體"/>
                <a:cs typeface="+mn-cs"/>
              </a:rPr>
              <a:t>的傳說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150031"/>
          </a:xfrm>
        </p:spPr>
        <p:txBody>
          <a:bodyPr anchor="t">
            <a:noAutofit/>
          </a:bodyPr>
          <a:lstStyle/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福建</a:t>
            </a:r>
            <a:r>
              <a:rPr lang="zh-TW" altLang="en-US" sz="2800" b="1" dirty="0">
                <a:solidFill>
                  <a:srgbClr val="FF0000"/>
                </a:solidFill>
                <a:latin typeface="+mn-ea"/>
              </a:rPr>
              <a:t>巡撫呂猶</a:t>
            </a:r>
            <a:r>
              <a:rPr lang="zh-TW" altLang="en-US" sz="2800" b="1" dirty="0" smtClean="0">
                <a:solidFill>
                  <a:srgbClr val="FF0000"/>
                </a:solidFill>
                <a:latin typeface="+mn-ea"/>
              </a:rPr>
              <a:t>龍</a:t>
            </a:r>
            <a:r>
              <a:rPr lang="zh-TW" altLang="en-US" sz="2800" b="1" dirty="0" smtClean="0">
                <a:solidFill>
                  <a:prstClr val="black"/>
                </a:solidFill>
                <a:latin typeface="微軟正黑體"/>
              </a:rPr>
              <a:t>曾</a:t>
            </a: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進呈</a:t>
            </a:r>
            <a:r>
              <a:rPr lang="zh-TW" altLang="en-US" sz="2800" b="1" dirty="0">
                <a:solidFill>
                  <a:prstClr val="black"/>
                </a:solidFill>
                <a:latin typeface="微軟正黑體"/>
              </a:rPr>
              <a:t>「番檨」</a:t>
            </a: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給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康熙皇帝</a:t>
            </a: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800" b="1" dirty="0" smtClean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康</a:t>
            </a: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熙</a:t>
            </a:r>
            <a:r>
              <a:rPr lang="en-US" altLang="zh-TW" sz="2800" b="1" dirty="0" smtClean="0">
                <a:solidFill>
                  <a:schemeClr val="tx1"/>
                </a:solidFill>
                <a:latin typeface="+mn-ea"/>
              </a:rPr>
              <a:t>58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年（</a:t>
            </a:r>
            <a:r>
              <a:rPr lang="en-US" altLang="zh-TW" sz="2800" b="1" dirty="0">
                <a:solidFill>
                  <a:schemeClr val="tx1"/>
                </a:solidFill>
                <a:latin typeface="+mn-ea"/>
              </a:rPr>
              <a:t>1719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年</a:t>
            </a: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）</a:t>
            </a:r>
            <a:r>
              <a:rPr lang="en-US" altLang="zh-TW" sz="2800" b="1" dirty="0" smtClean="0">
                <a:solidFill>
                  <a:schemeClr val="tx1"/>
                </a:solidFill>
                <a:latin typeface="+mn-ea"/>
              </a:rPr>
              <a:t>〈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進呈臺灣番檨疏</a:t>
            </a:r>
            <a:r>
              <a:rPr lang="en-US" altLang="zh-TW" sz="2800" b="1" dirty="0">
                <a:solidFill>
                  <a:schemeClr val="tx1"/>
                </a:solidFill>
                <a:latin typeface="+mn-ea"/>
              </a:rPr>
              <a:t>〉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一文曰：「福建有番檨一種，產在臺灣，每於四月中旬成熟。</a:t>
            </a:r>
            <a:r>
              <a:rPr lang="zh-TW" altLang="en-US" sz="2800" b="1" dirty="0">
                <a:solidFill>
                  <a:srgbClr val="FF0000"/>
                </a:solidFill>
                <a:latin typeface="+mn-ea"/>
              </a:rPr>
              <a:t>奴才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於四月二十八日購到新鮮者，味甘微覺帶酸。</a:t>
            </a: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其蜜浸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與鹽浸者，俱不及本來滋味；切條曬乾者，微存原味。</a:t>
            </a:r>
            <a:r>
              <a:rPr lang="zh-TW" altLang="en-US" sz="2800" b="1" dirty="0">
                <a:solidFill>
                  <a:srgbClr val="FF0000"/>
                </a:solidFill>
                <a:latin typeface="+mn-ea"/>
              </a:rPr>
              <a:t>奴才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親加檢看，裝貯小瓶，敬呈御覽。但新鮮番檨，不比法製者可以耐久；</a:t>
            </a:r>
            <a:r>
              <a:rPr lang="zh-TW" altLang="en-US" sz="2800" b="1" dirty="0">
                <a:solidFill>
                  <a:srgbClr val="FF0000"/>
                </a:solidFill>
                <a:latin typeface="+mn-ea"/>
              </a:rPr>
              <a:t>奴才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細教家人小心保護，將所到之數盡皆進獻，故於摺內未敢預填數目</a:t>
            </a: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。」</a:t>
            </a:r>
            <a:endParaRPr lang="zh-TW" altLang="en-US" sz="2800" b="1" dirty="0">
              <a:solidFill>
                <a:schemeClr val="tx1"/>
              </a:solidFill>
              <a:latin typeface="+mn-ea"/>
            </a:endParaRP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chemeClr val="tx1"/>
                </a:solidFill>
                <a:latin typeface="+mn-ea"/>
              </a:rPr>
              <a:t>康熙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硃批曰：「</a:t>
            </a:r>
            <a:r>
              <a:rPr lang="zh-TW" altLang="en-US" sz="2800" b="1" dirty="0">
                <a:solidFill>
                  <a:srgbClr val="FF0000"/>
                </a:solidFill>
                <a:latin typeface="+mn-ea"/>
              </a:rPr>
              <a:t>知道了。番檨從來未見，故要看看。今已覽過，乃無用之物，再不必進。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</a:rPr>
              <a:t>」</a:t>
            </a:r>
          </a:p>
          <a:p>
            <a:pPr marL="0" indent="0">
              <a:buNone/>
            </a:pPr>
            <a:r>
              <a:rPr lang="en-US" altLang="zh-TW" sz="2400" dirty="0">
                <a:latin typeface="+mn-ea"/>
              </a:rPr>
              <a:t/>
            </a:r>
            <a:br>
              <a:rPr lang="en-US" altLang="zh-TW" sz="2400" dirty="0">
                <a:latin typeface="+mn-ea"/>
              </a:rPr>
            </a:br>
            <a:endParaRPr lang="en-US" altLang="zh-TW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45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" y="-27355"/>
            <a:ext cx="3333750" cy="45529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369246" y="44624"/>
            <a:ext cx="57747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台灣</a:t>
            </a:r>
            <a:r>
              <a:rPr lang="ja-JP" altLang="en-US" sz="3200" b="1" dirty="0" smtClean="0">
                <a:solidFill>
                  <a:prstClr val="black"/>
                </a:solidFill>
                <a:latin typeface="+mn-ea"/>
              </a:rPr>
              <a:t>北部</a:t>
            </a:r>
            <a:r>
              <a:rPr lang="ja-JP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ja-JP" altLang="en-US" sz="3200" b="1" dirty="0" smtClean="0">
                <a:solidFill>
                  <a:prstClr val="black"/>
                </a:solidFill>
                <a:latin typeface="+mn-ea"/>
              </a:rPr>
              <a:t>中部俗稱日文</a:t>
            </a:r>
            <a:r>
              <a:rPr lang="ja-JP" altLang="en-US" sz="3200" b="1" dirty="0">
                <a:solidFill>
                  <a:prstClr val="black"/>
                </a:solidFill>
                <a:latin typeface="+mn-ea"/>
              </a:rPr>
              <a:t>「トマト」</a:t>
            </a:r>
            <a:r>
              <a:rPr lang="ja-JP" altLang="en-US" sz="3200" b="1" dirty="0" smtClean="0">
                <a:solidFill>
                  <a:prstClr val="black"/>
                </a:solidFill>
                <a:latin typeface="+mn-ea"/>
              </a:rPr>
              <a:t>，</a:t>
            </a:r>
            <a:r>
              <a:rPr lang="en-US" altLang="ja-JP" sz="3200" b="1" dirty="0" smtClean="0">
                <a:solidFill>
                  <a:prstClr val="black"/>
                </a:solidFill>
                <a:latin typeface="+mn-ea"/>
              </a:rPr>
              <a:t>Tomato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英文</a:t>
            </a:r>
            <a:r>
              <a:rPr lang="ja-JP" altLang="en-US" sz="3200" b="1" dirty="0" smtClean="0">
                <a:solidFill>
                  <a:prstClr val="black"/>
                </a:solidFill>
                <a:latin typeface="+mn-ea"/>
              </a:rPr>
              <a:t>的音譯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，普遍稱為「蕃茄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」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大陸稱「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西紅柿」，廈門話「山柿」，新加坡叫「紅毛茄」，「茄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」與「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柿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」兩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種形狀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不一樣。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南部稱「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甘馬弼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」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即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是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「柑仔蜜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」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。（</a:t>
            </a:r>
            <a:r>
              <a:rPr lang="en-US" altLang="zh-TW" sz="3200" b="1" dirty="0" err="1">
                <a:solidFill>
                  <a:prstClr val="black"/>
                </a:solidFill>
                <a:latin typeface="+mn-ea"/>
              </a:rPr>
              <a:t>kam</a:t>
            </a: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-á-bit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）源自菲律賓語</a:t>
            </a:r>
            <a:r>
              <a:rPr lang="en-US" altLang="zh-TW" sz="3200" b="1" dirty="0" err="1">
                <a:solidFill>
                  <a:prstClr val="black"/>
                </a:solidFill>
                <a:latin typeface="+mn-ea"/>
              </a:rPr>
              <a:t>Kamatis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5301208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</a:rPr>
              <a:t>十七世紀，臺南人和著糖來煮，或沾糖，「用糖為蜜饌之品」，居然到達「坐進一盤柑子蜜，何輸七碗玉川茶」的境界。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63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1"/>
            <a:ext cx="6840000" cy="68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5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89" y="1401622"/>
            <a:ext cx="4082112" cy="547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7504" y="116632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南北二路 </a:t>
            </a:r>
            <a:r>
              <a:rPr lang="en-US" altLang="zh-TW" sz="3200" b="1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今高雄、台南 </a:t>
            </a:r>
            <a:r>
              <a:rPr lang="en-US" altLang="zh-TW" sz="3200" b="1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設牛頭司，放牧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生息。</a:t>
            </a:r>
            <a:endParaRPr lang="zh-TW" altLang="en-US" sz="3200" b="1" dirty="0">
              <a:latin typeface="+mj-ea"/>
              <a:ea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2" y="3042000"/>
            <a:ext cx="5081261" cy="3816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63" y="1313075"/>
            <a:ext cx="3940822" cy="277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橢圓 8"/>
          <p:cNvSpPr/>
          <p:nvPr/>
        </p:nvSpPr>
        <p:spPr>
          <a:xfrm>
            <a:off x="1835696" y="2132856"/>
            <a:ext cx="1368152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0" y="69938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+mn-ea"/>
              </a:rPr>
              <a:t>1626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年西班牙</a:t>
            </a:r>
            <a:r>
              <a:rPr lang="zh-TW" altLang="en-US" sz="2400" b="1" dirty="0" smtClean="0">
                <a:solidFill>
                  <a:srgbClr val="C00000"/>
                </a:solidFill>
                <a:latin typeface="+mn-ea"/>
              </a:rPr>
              <a:t>人繪製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，在普羅民遮城附近</a:t>
            </a:r>
            <a:r>
              <a:rPr lang="en-US" altLang="zh-TW" sz="24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今赤坎樓</a:t>
            </a:r>
            <a:r>
              <a:rPr lang="en-US" altLang="zh-TW" sz="2400" b="1" dirty="0" smtClean="0">
                <a:solidFill>
                  <a:srgbClr val="C00000"/>
                </a:solidFill>
                <a:latin typeface="+mn-ea"/>
              </a:rPr>
              <a:t>)</a:t>
            </a:r>
            <a:r>
              <a:rPr lang="zh-TW" altLang="en-US" sz="2400" b="1" dirty="0" smtClean="0">
                <a:solidFill>
                  <a:srgbClr val="C00000"/>
                </a:solidFill>
                <a:latin typeface="+mn-ea"/>
              </a:rPr>
              <a:t>有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二頭黃牛可為荷人牧牛佐證。</a:t>
            </a:r>
          </a:p>
        </p:txBody>
      </p:sp>
    </p:spTree>
    <p:extLst>
      <p:ext uri="{BB962C8B-B14F-4D97-AF65-F5344CB8AC3E}">
        <p14:creationId xmlns:p14="http://schemas.microsoft.com/office/powerpoint/2010/main" val="179222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傳教與教育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荷蘭為了推動傳教，共有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29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位宣教牧師來臺。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位病死，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位在鄭成功來台時被殺。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甘地第伍斯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牧師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TW" sz="3200" b="1" dirty="0" err="1">
                <a:solidFill>
                  <a:schemeClr val="tx1"/>
                </a:solidFill>
                <a:latin typeface="+mn-ea"/>
              </a:rPr>
              <a:t>Georgius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TW" sz="3200" b="1" dirty="0" err="1">
                <a:solidFill>
                  <a:schemeClr val="tx1"/>
                </a:solidFill>
                <a:latin typeface="+mn-ea"/>
              </a:rPr>
              <a:t>Candidius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於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1627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年，尤尼伍斯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牧師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TW" sz="3200" b="1" dirty="0" err="1">
                <a:solidFill>
                  <a:schemeClr val="tx1"/>
                </a:solidFill>
                <a:latin typeface="+mn-ea"/>
              </a:rPr>
              <a:t>Robertus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TW" sz="3200" b="1" dirty="0" err="1">
                <a:solidFill>
                  <a:schemeClr val="tx1"/>
                </a:solidFill>
                <a:latin typeface="+mn-ea"/>
              </a:rPr>
              <a:t>Junius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於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1629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先後來臺傳教。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以臺南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新港社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TW" sz="3200" b="1" dirty="0" err="1">
                <a:solidFill>
                  <a:schemeClr val="tx1"/>
                </a:solidFill>
                <a:latin typeface="+mn-ea"/>
              </a:rPr>
              <a:t>Sinkan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為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中心，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向附近的平地原住民傳教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 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建立教堂，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新港社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設立學校，並且以羅馬拼音為原住民創造文字。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1658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年在蕭壟成立神學院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450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9" y="2790000"/>
            <a:ext cx="4957875" cy="40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http://upload.wikimedia.org/wikipedia/commons/thumb/7/72/Xingang_Writing.jpg/300px-Xingang_Wri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07691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769797" y="3023999"/>
            <a:ext cx="800219" cy="23181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latin typeface="微軟正黑體"/>
              </a:rPr>
              <a:t>番仔</a:t>
            </a:r>
            <a:r>
              <a:rPr lang="zh-TW" altLang="en-US" sz="4000" b="1" dirty="0" smtClean="0">
                <a:solidFill>
                  <a:srgbClr val="C00000"/>
                </a:solidFill>
                <a:latin typeface="微軟正黑體"/>
              </a:rPr>
              <a:t>契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3039498" y="1412776"/>
            <a:ext cx="914400" cy="914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5126" name="Picture 6" descr="http://www.tonyhuang39.com/tony0554/20080303_03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8346"/>
            <a:ext cx="4299749" cy="35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909963" y="27896"/>
            <a:ext cx="6236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+mj-ea"/>
                <a:ea typeface="+mj-ea"/>
              </a:rPr>
              <a:t>利用羅馬拼音字編纂番語字典， 教導平埔社群書寫自己的語言。 </a:t>
            </a:r>
            <a:endParaRPr lang="en-US" altLang="zh-TW" sz="2800" b="1" dirty="0" smtClean="0">
              <a:latin typeface="+mj-ea"/>
              <a:ea typeface="+mj-ea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prstClr val="black"/>
                </a:solidFill>
                <a:latin typeface="微軟正黑體"/>
              </a:rPr>
              <a:t>西</a:t>
            </a:r>
            <a:r>
              <a:rPr lang="zh-TW" altLang="en-US" sz="2800" b="1" dirty="0">
                <a:solidFill>
                  <a:prstClr val="black"/>
                </a:solidFill>
                <a:latin typeface="微軟正黑體"/>
              </a:rPr>
              <a:t>拉雅語文在新港社也最盛行，此種文書稱</a:t>
            </a:r>
            <a:r>
              <a:rPr lang="zh-TW" altLang="en-US" sz="2800" b="1" dirty="0">
                <a:solidFill>
                  <a:srgbClr val="FF0000"/>
                </a:solidFill>
                <a:latin typeface="微軟正黑體"/>
              </a:rPr>
              <a:t>「新港文書」</a:t>
            </a:r>
            <a:r>
              <a:rPr lang="zh-TW" altLang="en-US" sz="28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2800" b="1" dirty="0" smtClean="0">
              <a:solidFill>
                <a:prstClr val="black"/>
              </a:solidFill>
              <a:latin typeface="微軟正黑體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+mj-ea"/>
                <a:ea typeface="+mj-ea"/>
              </a:rPr>
              <a:t>原住民</a:t>
            </a:r>
            <a:r>
              <a:rPr lang="zh-TW" altLang="en-US" sz="2800" b="1" dirty="0">
                <a:latin typeface="+mj-ea"/>
                <a:ea typeface="+mj-ea"/>
              </a:rPr>
              <a:t>與漢人因土地關係而訂定的契約文書，俗稱為「番仔契」。</a:t>
            </a:r>
          </a:p>
        </p:txBody>
      </p:sp>
    </p:spTree>
    <p:extLst>
      <p:ext uri="{BB962C8B-B14F-4D97-AF65-F5344CB8AC3E}">
        <p14:creationId xmlns:p14="http://schemas.microsoft.com/office/powerpoint/2010/main" val="398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549"/>
            <a:ext cx="5270168" cy="68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270168" y="40594"/>
            <a:ext cx="387383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西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拉雅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族人透過「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教冊仔」，學會新港文，並開始運用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到日常生活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目前發現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的「番仔契」，年代最晚者在</a:t>
            </a: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1813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年（清嘉慶</a:t>
            </a: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18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年），距離荷蘭人離開台灣已有</a:t>
            </a: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150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年。</a:t>
            </a:r>
          </a:p>
          <a:p>
            <a:endParaRPr lang="zh-TW" altLang="en-US" sz="2400" dirty="0">
              <a:solidFill>
                <a:prstClr val="black"/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7837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12929" y="41063"/>
            <a:ext cx="4427623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 smtClean="0">
                <a:latin typeface="+mj-ea"/>
                <a:ea typeface="+mj-ea"/>
              </a:rPr>
              <a:t>根據</a:t>
            </a:r>
            <a:r>
              <a:rPr lang="en-US" altLang="zh-TW" sz="3200" b="1" dirty="0" smtClean="0">
                <a:latin typeface="+mj-ea"/>
                <a:ea typeface="+mj-ea"/>
              </a:rPr>
              <a:t>1638</a:t>
            </a:r>
            <a:r>
              <a:rPr lang="zh-TW" altLang="en-US" sz="3200" b="1" dirty="0" smtClean="0">
                <a:latin typeface="+mj-ea"/>
                <a:ea typeface="+mj-ea"/>
              </a:rPr>
              <a:t>年</a:t>
            </a:r>
            <a:r>
              <a:rPr lang="zh-TW" altLang="en-US" sz="3200" b="1" dirty="0">
                <a:latin typeface="+mj-ea"/>
                <a:ea typeface="+mj-ea"/>
              </a:rPr>
              <a:t>統計</a:t>
            </a:r>
            <a:r>
              <a:rPr lang="zh-TW" altLang="en-US" sz="3200" b="1" dirty="0" smtClean="0">
                <a:latin typeface="+mj-ea"/>
                <a:ea typeface="+mj-ea"/>
              </a:rPr>
              <a:t>，新港社共</a:t>
            </a:r>
            <a:r>
              <a:rPr lang="en-US" altLang="zh-TW" sz="3200" b="1" dirty="0" smtClean="0">
                <a:latin typeface="+mj-ea"/>
                <a:ea typeface="+mj-ea"/>
              </a:rPr>
              <a:t>1047</a:t>
            </a:r>
            <a:r>
              <a:rPr lang="zh-TW" altLang="en-US" sz="3200" b="1" dirty="0" smtClean="0">
                <a:latin typeface="+mj-ea"/>
                <a:ea typeface="+mj-ea"/>
              </a:rPr>
              <a:t>位居民，接受洗禮</a:t>
            </a:r>
            <a:r>
              <a:rPr lang="zh-TW" altLang="en-US" sz="3200" b="1" dirty="0">
                <a:latin typeface="+mj-ea"/>
                <a:ea typeface="+mj-ea"/>
              </a:rPr>
              <a:t>，次年擴及附近村落，</a:t>
            </a:r>
            <a:r>
              <a:rPr lang="zh-TW" altLang="en-US" sz="3200" b="1" dirty="0" smtClean="0">
                <a:latin typeface="+mj-ea"/>
                <a:ea typeface="+mj-ea"/>
              </a:rPr>
              <a:t>共</a:t>
            </a:r>
            <a:r>
              <a:rPr lang="en-US" altLang="zh-TW" sz="3200" b="1" dirty="0" smtClean="0">
                <a:latin typeface="+mj-ea"/>
                <a:ea typeface="+mj-ea"/>
              </a:rPr>
              <a:t>2014</a:t>
            </a:r>
            <a:r>
              <a:rPr lang="zh-TW" altLang="en-US" sz="3200" b="1" dirty="0" smtClean="0">
                <a:latin typeface="+mj-ea"/>
                <a:ea typeface="+mj-ea"/>
              </a:rPr>
              <a:t>人</a:t>
            </a:r>
            <a:r>
              <a:rPr lang="zh-TW" altLang="en-US" sz="3200" b="1" dirty="0">
                <a:latin typeface="+mj-ea"/>
                <a:ea typeface="+mj-ea"/>
              </a:rPr>
              <a:t>受洗。 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lvl="0"/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左圖</a:t>
            </a:r>
            <a:r>
              <a:rPr lang="en-US" altLang="zh-TW" sz="3200" b="1" dirty="0" smtClean="0">
                <a:solidFill>
                  <a:srgbClr val="C00000"/>
                </a:solidFill>
                <a:latin typeface="新細明體"/>
                <a:ea typeface="新細明體"/>
              </a:rPr>
              <a:t>︰</a:t>
            </a:r>
            <a:endParaRPr lang="en-US" altLang="zh-TW" sz="32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lvl="0"/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描繪</a:t>
            </a:r>
            <a:r>
              <a:rPr lang="zh-TW" altLang="en-US" sz="3200" b="1" dirty="0">
                <a:solidFill>
                  <a:srgbClr val="C00000"/>
                </a:solidFill>
                <a:latin typeface="+mj-ea"/>
                <a:ea typeface="+mj-ea"/>
              </a:rPr>
              <a:t>原住民的公廨及其信仰、儀式</a:t>
            </a:r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lvl="0"/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圖中兩位尪姨召神之後，恢復知覺爬上公廨屋頂。</a:t>
            </a:r>
            <a:endParaRPr lang="en-US" altLang="zh-TW" sz="32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lvl="0"/>
            <a:r>
              <a:rPr lang="zh-TW" altLang="en-US" sz="3200" b="1" dirty="0">
                <a:solidFill>
                  <a:srgbClr val="C00000"/>
                </a:solidFill>
                <a:latin typeface="+mj-ea"/>
                <a:ea typeface="+mj-ea"/>
              </a:rPr>
              <a:t>右邊的尪</a:t>
            </a:r>
            <a:r>
              <a:rPr lang="zh-TW" altLang="en-US" sz="3200" b="1" dirty="0" smtClean="0">
                <a:solidFill>
                  <a:srgbClr val="C00000"/>
                </a:solidFill>
                <a:latin typeface="+mj-ea"/>
                <a:ea typeface="+mj-ea"/>
              </a:rPr>
              <a:t>姨將私處朝天，用力拍打，直到尿水溢出，象徵祈雨儀式</a:t>
            </a:r>
            <a:r>
              <a:rPr lang="zh-TW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。</a:t>
            </a:r>
            <a:endParaRPr lang="zh-TW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TW" altLang="en-US" sz="2800" b="1" dirty="0">
                <a:solidFill>
                  <a:srgbClr val="002060"/>
                </a:solidFill>
                <a:latin typeface="+mj-ea"/>
                <a:ea typeface="+mj-ea"/>
              </a:rPr>
              <a:t/>
            </a:r>
            <a:br>
              <a:rPr lang="zh-TW" altLang="en-US" sz="2800" b="1" dirty="0">
                <a:solidFill>
                  <a:srgbClr val="002060"/>
                </a:solidFill>
                <a:latin typeface="+mj-ea"/>
                <a:ea typeface="+mj-ea"/>
              </a:rPr>
            </a:br>
            <a:endParaRPr lang="zh-TW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-23259" y="41573"/>
            <a:ext cx="46987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141823"/>
                </a:solidFill>
                <a:latin typeface="微軟正黑體"/>
              </a:rPr>
              <a:t>荷</a:t>
            </a:r>
            <a:r>
              <a:rPr lang="zh-TW" altLang="en-US" sz="3200" b="1" dirty="0" smtClean="0">
                <a:solidFill>
                  <a:srgbClr val="141823"/>
                </a:solidFill>
                <a:latin typeface="微軟正黑體"/>
              </a:rPr>
              <a:t>治蘭時期的原住民教會</a:t>
            </a:r>
            <a:endParaRPr lang="en-US" altLang="zh-TW" sz="2800" b="1" dirty="0">
              <a:solidFill>
                <a:srgbClr val="002060"/>
              </a:solidFill>
              <a:latin typeface="微軟正黑體"/>
            </a:endParaRPr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4780800" cy="59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5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葡萄牙遠東貿易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15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世紀初葡萄牙控制麻六甲海峽以及盛產香料的摩鹿加群島。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1557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年在澳門建立據點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TW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1571</a:t>
            </a:r>
            <a:r>
              <a:rPr kumimoji="1"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年在日本長崎建立交易據點。</a:t>
            </a:r>
            <a:endParaRPr kumimoji="1" lang="en-US" altLang="zh-TW" sz="3200" b="1" kern="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葡萄牙控制印度洋到中國南海的交通，壟斷長崎與澳門間的貿易。</a:t>
            </a:r>
            <a:endParaRPr kumimoji="1" lang="en-US" altLang="zh-TW" sz="3200" b="1" kern="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TW" altLang="en-US" sz="3200" b="1" kern="0" dirty="0">
                <a:solidFill>
                  <a:prstClr val="black"/>
                </a:solidFill>
                <a:latin typeface="+mj-ea"/>
                <a:ea typeface="+mj-ea"/>
              </a:rPr>
              <a:t>葡萄牙人掌握中國及東亞</a:t>
            </a:r>
            <a:r>
              <a:rPr kumimoji="1"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貿易。</a:t>
            </a:r>
            <a:endParaRPr kumimoji="1" lang="en-US" altLang="zh-TW" sz="3200" b="1" kern="0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38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臺灣的經貿</a:t>
            </a:r>
            <a:r>
              <a:rPr lang="zh-TW" altLang="en-US" sz="4400" b="1" dirty="0">
                <a:solidFill>
                  <a:schemeClr val="tx1"/>
                </a:solidFill>
              </a:rPr>
              <a:t>地位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臺灣地理位置的優越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， 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以及季節風向的固定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，荷蘭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以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臺灣為東亞的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轉運站。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臺灣轉運貿易路線是中國大陸、日本和南洋</a:t>
            </a:r>
            <a:r>
              <a:rPr lang="zh-TW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臺灣的蔗糖主要賣到日本，波斯等地，稻米及鹿角、鹿脯則賣到中國大陸。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硫磺販售到日本及中國大陸，從南洋買進香料、胡椒則經臺灣運往中國銷售；從中國買進生絲、絹綢、瓷器和藥材，再轉售日本、波斯或歐洲。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zh-TW" sz="3200" b="1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8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786335"/>
            <a:ext cx="9163643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971600" y="476672"/>
            <a:ext cx="5993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prstClr val="black"/>
                </a:solidFill>
                <a:latin typeface="微軟正黑體"/>
              </a:rPr>
              <a:t>17</a:t>
            </a:r>
            <a:r>
              <a:rPr lang="zh-TW" altLang="en-US" sz="3200" dirty="0">
                <a:solidFill>
                  <a:prstClr val="black"/>
                </a:solidFill>
                <a:latin typeface="微軟正黑體"/>
              </a:rPr>
              <a:t>世紀荷蘭東印度公司經略版圖</a:t>
            </a:r>
          </a:p>
        </p:txBody>
      </p:sp>
    </p:spTree>
    <p:extLst>
      <p:ext uri="{BB962C8B-B14F-4D97-AF65-F5344CB8AC3E}">
        <p14:creationId xmlns:p14="http://schemas.microsoft.com/office/powerpoint/2010/main" val="100021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>
          <a:xfrm>
            <a:off x="-51902" y="1100722"/>
            <a:ext cx="5235157" cy="924475"/>
          </a:xfrm>
        </p:spPr>
        <p:txBody>
          <a:bodyPr/>
          <a:lstStyle/>
          <a:p>
            <a:pPr algn="ctr" eaLnBrk="1" hangingPunct="1"/>
            <a:r>
              <a:rPr lang="en-US" altLang="zh-TW" b="1" dirty="0" smtClean="0">
                <a:solidFill>
                  <a:schemeClr val="bg1"/>
                </a:solidFill>
                <a:latin typeface="+mn-ea"/>
                <a:ea typeface="+mn-ea"/>
              </a:rPr>
              <a:t>17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世紀臺灣出口貿易圖</a:t>
            </a:r>
          </a:p>
        </p:txBody>
      </p:sp>
      <p:pic>
        <p:nvPicPr>
          <p:cNvPr id="25603" name="Picture 9" descr="圖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3437"/>
            <a:ext cx="5158820" cy="48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183254" y="17274"/>
            <a:ext cx="3960745" cy="5016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臺灣曾經是荷蘭東印度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公司僅次於日本最大的獲利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地區。</a:t>
            </a:r>
            <a:endParaRPr lang="en-US" altLang="zh-TW" sz="3200" b="1" dirty="0" smtClean="0">
              <a:solidFill>
                <a:srgbClr val="FF0000"/>
              </a:solidFill>
              <a:latin typeface="微軟正黑體"/>
            </a:endParaRPr>
          </a:p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臺灣進入歷史時期即躍入以貿易為導向的</a:t>
            </a:r>
            <a:r>
              <a:rPr lang="zh-TW" altLang="zh-TW" sz="3200" b="1" dirty="0" smtClean="0">
                <a:solidFill>
                  <a:srgbClr val="FF0000"/>
                </a:solidFill>
                <a:latin typeface="微軟正黑體"/>
              </a:rPr>
              <a:t>海洋</a:t>
            </a:r>
            <a:r>
              <a:rPr lang="zh-TW" altLang="zh-TW" sz="3200" b="1" dirty="0">
                <a:solidFill>
                  <a:srgbClr val="FF0000"/>
                </a:solidFill>
                <a:latin typeface="微軟正黑體"/>
              </a:rPr>
              <a:t>文明體系</a:t>
            </a:r>
            <a:r>
              <a:rPr lang="zh-TW" altLang="zh-TW" sz="3200" b="1" dirty="0" smtClean="0">
                <a:solidFill>
                  <a:srgbClr val="FF0000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srgbClr val="FF0000"/>
              </a:solidFill>
              <a:latin typeface="微軟正黑體"/>
            </a:endParaRPr>
          </a:p>
          <a:p>
            <a:r>
              <a:rPr lang="zh-TW" altLang="zh-TW" sz="3200" b="1" dirty="0" smtClean="0">
                <a:solidFill>
                  <a:srgbClr val="FF0000"/>
                </a:solidFill>
                <a:latin typeface="微軟正黑體"/>
              </a:rPr>
              <a:t>荷人充當</a:t>
            </a:r>
            <a:r>
              <a:rPr lang="zh-TW" altLang="zh-TW" sz="3200" b="1" dirty="0">
                <a:solidFill>
                  <a:srgbClr val="FF0000"/>
                </a:solidFill>
                <a:latin typeface="微軟正黑體"/>
              </a:rPr>
              <a:t>「首動者」角色，</a:t>
            </a:r>
            <a:r>
              <a:rPr lang="zh-TW" altLang="zh-TW" sz="3200" b="1" dirty="0" smtClean="0">
                <a:solidFill>
                  <a:srgbClr val="FF0000"/>
                </a:solidFill>
                <a:latin typeface="微軟正黑體"/>
              </a:rPr>
              <a:t>貿易成</a:t>
            </a:r>
            <a:r>
              <a:rPr lang="zh-TW" altLang="zh-TW" sz="3200" b="1" dirty="0">
                <a:solidFill>
                  <a:srgbClr val="FF0000"/>
                </a:solidFill>
                <a:latin typeface="微軟正黑體"/>
              </a:rPr>
              <a:t>了</a:t>
            </a:r>
            <a:r>
              <a:rPr lang="zh-TW" altLang="zh-TW" sz="3200" b="1" dirty="0" smtClean="0">
                <a:solidFill>
                  <a:srgbClr val="FF0000"/>
                </a:solidFill>
                <a:latin typeface="微軟正黑體"/>
              </a:rPr>
              <a:t>日後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臺</a:t>
            </a:r>
            <a:r>
              <a:rPr lang="zh-TW" altLang="zh-TW" sz="3200" b="1" dirty="0" smtClean="0">
                <a:solidFill>
                  <a:srgbClr val="FF0000"/>
                </a:solidFill>
                <a:latin typeface="微軟正黑體"/>
              </a:rPr>
              <a:t>灣</a:t>
            </a:r>
            <a:r>
              <a:rPr lang="zh-TW" altLang="zh-TW" sz="3200" b="1" dirty="0">
                <a:solidFill>
                  <a:srgbClr val="FF0000"/>
                </a:solidFill>
                <a:latin typeface="微軟正黑體"/>
              </a:rPr>
              <a:t>歷史與社會發展的持續性</a:t>
            </a:r>
            <a:r>
              <a:rPr lang="zh-TW" altLang="zh-TW" sz="3200" b="1" dirty="0" smtClean="0">
                <a:solidFill>
                  <a:srgbClr val="FF0000"/>
                </a:solidFill>
                <a:latin typeface="微軟正黑體"/>
              </a:rPr>
              <a:t>特色。</a:t>
            </a:r>
            <a:endParaRPr lang="zh-TW" altLang="zh-TW" sz="3200" b="1" dirty="0">
              <a:solidFill>
                <a:srgbClr val="FF0000"/>
              </a:solidFill>
              <a:latin typeface="微軟正黑體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79512" y="223326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hlinkClick r:id="rId4"/>
              </a:rPr>
              <a:t>轉口貿易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505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95536" y="404664"/>
            <a:ext cx="798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141823"/>
                </a:solidFill>
                <a:latin typeface="Helvetica"/>
              </a:rPr>
              <a:t>日本長崎松浦史料博物館典藏之荷蘭船畫作</a:t>
            </a:r>
            <a:r>
              <a:rPr lang="zh-TW" altLang="en-US" dirty="0">
                <a:solidFill>
                  <a:prstClr val="black"/>
                </a:solidFill>
              </a:rPr>
              <a:t/>
            </a:r>
            <a:br>
              <a:rPr lang="zh-TW" altLang="en-US" dirty="0">
                <a:solidFill>
                  <a:prstClr val="black"/>
                </a:solidFill>
              </a:rPr>
            </a:b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9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6162"/>
            <a:ext cx="762000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9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濱田彌兵衛事件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4051437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</a:rPr>
              <a:t>荷蘭人</a:t>
            </a:r>
            <a:r>
              <a:rPr lang="zh-TW" altLang="en-US" sz="3200" b="1" dirty="0">
                <a:solidFill>
                  <a:schemeClr val="tx1"/>
                </a:solidFill>
              </a:rPr>
              <a:t>佔領大員四年後</a:t>
            </a:r>
            <a:r>
              <a:rPr lang="zh-TW" altLang="en-US" sz="3200" b="1" dirty="0" smtClean="0">
                <a:solidFill>
                  <a:schemeClr val="tx1"/>
                </a:solidFill>
              </a:rPr>
              <a:t>，</a:t>
            </a:r>
            <a:r>
              <a:rPr lang="en-US" altLang="zh-TW" sz="3200" b="1" dirty="0" smtClean="0">
                <a:solidFill>
                  <a:schemeClr val="tx1"/>
                </a:solidFill>
              </a:rPr>
              <a:t>1628</a:t>
            </a:r>
            <a:r>
              <a:rPr lang="zh-TW" altLang="en-US" sz="3200" b="1" dirty="0" smtClean="0">
                <a:solidFill>
                  <a:schemeClr val="tx1"/>
                </a:solidFill>
              </a:rPr>
              <a:t>年發生了日本</a:t>
            </a:r>
            <a:r>
              <a:rPr lang="zh-TW" altLang="en-US" sz="3200" b="1" dirty="0">
                <a:solidFill>
                  <a:schemeClr val="tx1"/>
                </a:solidFill>
              </a:rPr>
              <a:t>、荷蘭兩國之間的嚴重貿易衝突</a:t>
            </a:r>
            <a:r>
              <a:rPr lang="zh-TW" altLang="en-US" sz="3200" b="1" dirty="0" smtClean="0">
                <a:solidFill>
                  <a:schemeClr val="tx1"/>
                </a:solidFill>
              </a:rPr>
              <a:t>。</a:t>
            </a:r>
            <a:endParaRPr lang="en-US" altLang="zh-TW" sz="3200" b="1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</a:rPr>
              <a:t>荷</a:t>
            </a:r>
            <a:r>
              <a:rPr lang="zh-TW" altLang="en-US" sz="3200" b="1" dirty="0">
                <a:solidFill>
                  <a:schemeClr val="tx1"/>
                </a:solidFill>
              </a:rPr>
              <a:t>方綁架日本船長濱田彌兵衛；接著濱田彌兵衛綁架台灣長官奴易茲</a:t>
            </a:r>
            <a:r>
              <a:rPr lang="zh-TW" altLang="en-US" sz="3200" b="1" dirty="0" smtClean="0">
                <a:solidFill>
                  <a:schemeClr val="tx1"/>
                </a:solidFill>
              </a:rPr>
              <a:t>，即「</a:t>
            </a:r>
            <a:r>
              <a:rPr lang="zh-TW" altLang="en-US" sz="3200" b="1" dirty="0">
                <a:solidFill>
                  <a:schemeClr val="tx1"/>
                </a:solidFill>
              </a:rPr>
              <a:t>濱田彌兵衛事件」</a:t>
            </a:r>
            <a:r>
              <a:rPr lang="zh-TW" altLang="en-US" sz="3200" b="1" dirty="0" smtClean="0">
                <a:solidFill>
                  <a:schemeClr val="tx1"/>
                </a:solidFill>
              </a:rPr>
              <a:t>。</a:t>
            </a:r>
            <a:endParaRPr lang="en-US" altLang="zh-TW" sz="3200" b="1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</a:rPr>
              <a:t>肇</a:t>
            </a:r>
            <a:r>
              <a:rPr lang="zh-TW" altLang="en-US" sz="3200" b="1" dirty="0">
                <a:solidFill>
                  <a:schemeClr val="tx1"/>
                </a:solidFill>
              </a:rPr>
              <a:t>因於商業利益及台灣土地主權之糾紛，幸無擴大事態；若干</a:t>
            </a:r>
            <a:r>
              <a:rPr lang="zh-TW" altLang="en-US" sz="3200" b="1" dirty="0" smtClean="0">
                <a:solidFill>
                  <a:schemeClr val="tx1"/>
                </a:solidFill>
              </a:rPr>
              <a:t>年後以</a:t>
            </a:r>
            <a:r>
              <a:rPr lang="zh-TW" altLang="en-US" sz="3200" b="1" dirty="0">
                <a:solidFill>
                  <a:schemeClr val="tx1"/>
                </a:solidFill>
              </a:rPr>
              <a:t>和平收場。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650240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85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郭懷一事件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荷蘭統治期間，壓榨臺灣的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豐富資源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，臺灣成為東印度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公司的一大財庫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荷蘭人控制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全臺稅收，除田租外，另課徵人頭稅、狩獵稅等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，造成墾殖漢人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痛苦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，加上荷蘭官吏的貪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暴勒索，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使許多漢人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不滿。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郭懷一是荷蘭人統治下十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位漢人頭家之一，人稱「五官」。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荷蘭的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苛刻政策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，造成了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1652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年的郭懷一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事件，約有三、四千名漢人被殺。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（當時全臺漢人總數約</a:t>
            </a:r>
            <a:r>
              <a:rPr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15000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人）</a:t>
            </a:r>
            <a:endParaRPr lang="zh-TW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10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/>
          <p:cNvSpPr>
            <a:spLocks noGrp="1"/>
          </p:cNvSpPr>
          <p:nvPr>
            <p:ph type="title"/>
          </p:nvPr>
        </p:nvSpPr>
        <p:spPr>
          <a:xfrm>
            <a:off x="539750" y="115888"/>
            <a:ext cx="8280400" cy="568325"/>
          </a:xfrm>
        </p:spPr>
        <p:txBody>
          <a:bodyPr/>
          <a:lstStyle/>
          <a:p>
            <a:pPr eaLnBrk="1" hangingPunct="1"/>
            <a:r>
              <a:rPr lang="zh-TW" altLang="en-US" sz="2800" b="1" dirty="0" smtClean="0"/>
              <a:t>荷蘭在台灣的經營</a:t>
            </a:r>
            <a:r>
              <a:rPr lang="en-US" altLang="zh-TW" sz="2800" b="1" dirty="0" smtClean="0"/>
              <a:t>1630S</a:t>
            </a:r>
            <a:r>
              <a:rPr lang="zh-TW" altLang="en-US" sz="2800" b="1" dirty="0" smtClean="0"/>
              <a:t>末～</a:t>
            </a:r>
            <a:r>
              <a:rPr lang="en-US" altLang="zh-TW" sz="2800" b="1" dirty="0" smtClean="0"/>
              <a:t>1640S</a:t>
            </a:r>
            <a:r>
              <a:rPr lang="zh-TW" altLang="en-US" sz="2800" b="1" dirty="0" smtClean="0"/>
              <a:t>初</a:t>
            </a:r>
            <a:endParaRPr lang="zh-TW" altLang="en-US" sz="2000" dirty="0" smtClean="0"/>
          </a:p>
        </p:txBody>
      </p:sp>
      <p:sp>
        <p:nvSpPr>
          <p:cNvPr id="5" name="橢圓 4"/>
          <p:cNvSpPr/>
          <p:nvPr/>
        </p:nvSpPr>
        <p:spPr>
          <a:xfrm>
            <a:off x="2987675" y="2276475"/>
            <a:ext cx="3384550" cy="13684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800" b="1" dirty="0">
                <a:solidFill>
                  <a:srgbClr val="FFFFFF"/>
                </a:solidFill>
                <a:latin typeface="微軟正黑體" pitchFamily="34" charset="-120"/>
              </a:rPr>
              <a:t>荷人在臺</a:t>
            </a:r>
            <a:endParaRPr kumimoji="1" lang="en-US" altLang="zh-TW" sz="2800" b="1" dirty="0">
              <a:solidFill>
                <a:srgbClr val="FFFFFF"/>
              </a:solidFill>
              <a:latin typeface="微軟正黑體" pitchFamily="34" charset="-12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800" b="1" dirty="0">
                <a:solidFill>
                  <a:srgbClr val="FFFFFF"/>
                </a:solidFill>
                <a:latin typeface="微軟正黑體" pitchFamily="34" charset="-120"/>
              </a:rPr>
              <a:t>對華貿易下降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07950" y="3284538"/>
            <a:ext cx="1727200" cy="431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400" b="1" dirty="0">
                <a:solidFill>
                  <a:srgbClr val="000000"/>
                </a:solidFill>
                <a:latin typeface="微軟正黑體" pitchFamily="34" charset="-120"/>
              </a:rPr>
              <a:t>鄭氏家族</a:t>
            </a:r>
          </a:p>
        </p:txBody>
      </p:sp>
      <p:sp>
        <p:nvSpPr>
          <p:cNvPr id="40965" name="文字方塊 6"/>
          <p:cNvSpPr txBox="1">
            <a:spLocks noChangeArrowheads="1"/>
          </p:cNvSpPr>
          <p:nvPr/>
        </p:nvSpPr>
        <p:spPr bwMode="auto">
          <a:xfrm>
            <a:off x="323850" y="663575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對外關係</a:t>
            </a:r>
          </a:p>
        </p:txBody>
      </p:sp>
      <p:sp>
        <p:nvSpPr>
          <p:cNvPr id="40966" name="文字方塊 7"/>
          <p:cNvSpPr txBox="1">
            <a:spLocks noChangeArrowheads="1"/>
          </p:cNvSpPr>
          <p:nvPr/>
        </p:nvSpPr>
        <p:spPr bwMode="auto">
          <a:xfrm>
            <a:off x="7188200" y="62071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對內控制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1116013" y="1125538"/>
            <a:ext cx="1727200" cy="431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400" b="1" dirty="0">
                <a:solidFill>
                  <a:srgbClr val="000000"/>
                </a:solidFill>
                <a:latin typeface="微軟正黑體" pitchFamily="34" charset="-120"/>
              </a:rPr>
              <a:t>西班牙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2411413" y="4221163"/>
            <a:ext cx="1728787" cy="431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400" b="1" dirty="0">
                <a:solidFill>
                  <a:srgbClr val="000000"/>
                </a:solidFill>
                <a:latin typeface="微軟正黑體" pitchFamily="34" charset="-120"/>
              </a:rPr>
              <a:t>中國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6875463" y="1196975"/>
            <a:ext cx="2017712" cy="431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400" b="1" dirty="0">
                <a:solidFill>
                  <a:srgbClr val="000000"/>
                </a:solidFill>
                <a:latin typeface="微軟正黑體" pitchFamily="34" charset="-120"/>
              </a:rPr>
              <a:t>台灣原住民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859338" y="4149725"/>
            <a:ext cx="1728787" cy="431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400" b="1" dirty="0">
                <a:solidFill>
                  <a:srgbClr val="000000"/>
                </a:solidFill>
                <a:latin typeface="微軟正黑體" pitchFamily="34" charset="-120"/>
              </a:rPr>
              <a:t>在臺漢人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2843213" y="1628775"/>
            <a:ext cx="936625" cy="720725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908175" y="3213100"/>
            <a:ext cx="1008063" cy="360363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3924300" y="3644900"/>
            <a:ext cx="360363" cy="504825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4787900" y="3644900"/>
            <a:ext cx="144463" cy="4318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5724525" y="1628775"/>
            <a:ext cx="1008063" cy="792163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>
            <a:spLocks noChangeArrowheads="1"/>
          </p:cNvSpPr>
          <p:nvPr/>
        </p:nvSpPr>
        <p:spPr bwMode="auto">
          <a:xfrm>
            <a:off x="3348038" y="1598613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驅逐</a:t>
            </a:r>
          </a:p>
        </p:txBody>
      </p:sp>
      <p:sp>
        <p:nvSpPr>
          <p:cNvPr id="32" name="文字方塊 31"/>
          <p:cNvSpPr txBox="1">
            <a:spLocks noChangeArrowheads="1"/>
          </p:cNvSpPr>
          <p:nvPr/>
        </p:nvSpPr>
        <p:spPr bwMode="auto">
          <a:xfrm>
            <a:off x="5356225" y="162877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鎮壓</a:t>
            </a:r>
          </a:p>
        </p:txBody>
      </p:sp>
      <p:sp>
        <p:nvSpPr>
          <p:cNvPr id="33" name="文字方塊 32"/>
          <p:cNvSpPr txBox="1">
            <a:spLocks noChangeArrowheads="1"/>
          </p:cNvSpPr>
          <p:nvPr/>
        </p:nvSpPr>
        <p:spPr bwMode="auto">
          <a:xfrm>
            <a:off x="5003800" y="3644900"/>
            <a:ext cx="1728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利用與衝突</a:t>
            </a:r>
          </a:p>
        </p:txBody>
      </p:sp>
      <p:sp>
        <p:nvSpPr>
          <p:cNvPr id="34" name="文字方塊 33"/>
          <p:cNvSpPr txBox="1">
            <a:spLocks noChangeArrowheads="1"/>
          </p:cNvSpPr>
          <p:nvPr/>
        </p:nvSpPr>
        <p:spPr bwMode="auto">
          <a:xfrm>
            <a:off x="2271713" y="3789363"/>
            <a:ext cx="172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合作→中斷</a:t>
            </a:r>
          </a:p>
        </p:txBody>
      </p:sp>
      <p:sp>
        <p:nvSpPr>
          <p:cNvPr id="35" name="文字方塊 34"/>
          <p:cNvSpPr txBox="1">
            <a:spLocks noChangeArrowheads="1"/>
          </p:cNvSpPr>
          <p:nvPr/>
        </p:nvSpPr>
        <p:spPr bwMode="auto">
          <a:xfrm>
            <a:off x="1547813" y="2822575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分分合合</a:t>
            </a: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6911975" y="1773238"/>
            <a:ext cx="233997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對外貿易關係獲益低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→加強對內控制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政治：先討伐後鎮  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       壓，再以番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       制番並制訂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       戶口表，設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       原住民地方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       會議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經濟：贌社制度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文教：甘治士→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       十字架與新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       港文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2195513" y="4724400"/>
            <a:ext cx="21605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中國政情混亂，正值明清鼎革之際，無暇他顧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34925" y="3775075"/>
            <a:ext cx="2160588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鄭氏家族趁中國混亂壯大海上勢力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→以海上武裝商隊勢力抗清朝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→荷蘭爭奪壟斷貿路線</a:t>
            </a:r>
            <a:endParaRPr lang="en-US" altLang="zh-TW" sz="20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4356100" y="4581525"/>
            <a:ext cx="2519363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政治：設「僑長」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經濟：鼓勵農耕，設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      「什一稅」、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      「人頭稅」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→爆發</a:t>
            </a:r>
            <a:r>
              <a:rPr lang="en-US" altLang="zh-TW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1652</a:t>
            </a: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年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「郭懷一事件」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→建普羅民遮城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179388" y="1557338"/>
            <a:ext cx="2592387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荷蘭為強化對台內部控制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1642</a:t>
            </a:r>
            <a:r>
              <a:rPr lang="zh-TW" altLang="en-US" sz="20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年驅逐西班牙在臺勢力</a:t>
            </a:r>
            <a:endParaRPr lang="en-US" altLang="zh-TW" sz="20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52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西班牙佔領臺灣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rgbClr val="000000"/>
                </a:solidFill>
                <a:latin typeface="+mn-ea"/>
              </a:rPr>
              <a:t>1624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年荷蘭占領臺灣，西班牙人深恐荷蘭人阻斷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了呂宋島與日本的貿易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航線。</a:t>
            </a:r>
            <a:endParaRPr lang="en-US" altLang="zh-TW" sz="3200" b="1" dirty="0" smtClean="0">
              <a:solidFill>
                <a:srgbClr val="000000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srgbClr val="000000"/>
                </a:solidFill>
                <a:latin typeface="+mn-ea"/>
              </a:rPr>
              <a:t>1626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年，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西班牙船隊沿臺灣東海岸北上，在東北角登陸，稱該地為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「</a:t>
            </a: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Santiago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」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 ，後翻譯成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「三朝」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 、「山貂」 、現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稱「三貂角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」。</a:t>
            </a:r>
            <a:endParaRPr lang="en-US" altLang="zh-TW" sz="3200" b="1" dirty="0" smtClean="0">
              <a:solidFill>
                <a:srgbClr val="000000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繞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過三貂角，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進入雞籠港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，占領社寮島（今和平島）， 築「聖薩爾瓦多城」（</a:t>
            </a:r>
            <a:r>
              <a:rPr lang="en-US" altLang="zh-TW" sz="3200" b="1" dirty="0">
                <a:solidFill>
                  <a:srgbClr val="000000"/>
                </a:solidFill>
                <a:latin typeface="+mj-ea"/>
                <a:ea typeface="+mj-ea"/>
              </a:rPr>
              <a:t>San </a:t>
            </a:r>
            <a:r>
              <a:rPr lang="en-US" altLang="zh-TW" sz="3200" b="1" dirty="0" smtClean="0">
                <a:solidFill>
                  <a:srgbClr val="000000"/>
                </a:solidFill>
                <a:latin typeface="+mj-ea"/>
                <a:ea typeface="+mj-ea"/>
              </a:rPr>
              <a:t>Salvador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）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/>
              </a:rPr>
              <a:t>。</a:t>
            </a:r>
            <a:endParaRPr lang="en-US" altLang="zh-TW" sz="3200" b="1" dirty="0">
              <a:solidFill>
                <a:srgbClr val="000000"/>
              </a:solidFill>
              <a:latin typeface="微軟正黑體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rgbClr val="000000"/>
                </a:solidFill>
                <a:latin typeface="+mn-ea"/>
              </a:rPr>
              <a:t>1628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年到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淡水建立「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聖多明尼各城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」（</a:t>
            </a:r>
            <a:r>
              <a:rPr lang="en-US" altLang="zh-TW" sz="3200" b="1" dirty="0">
                <a:solidFill>
                  <a:srgbClr val="000000"/>
                </a:solidFill>
                <a:latin typeface="+mn-ea"/>
              </a:rPr>
              <a:t>San </a:t>
            </a:r>
            <a:r>
              <a:rPr lang="en-US" altLang="zh-TW" sz="3200" b="1" dirty="0" err="1" smtClean="0">
                <a:solidFill>
                  <a:srgbClr val="000000"/>
                </a:solidFill>
                <a:latin typeface="+mn-ea"/>
              </a:rPr>
              <a:t>domingo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）。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  <a:hlinkClick r:id="rId2"/>
              </a:rPr>
              <a:t>西班牙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  <a:hlinkClick r:id="rId2"/>
              </a:rPr>
              <a:t>登陸北台灣</a:t>
            </a:r>
            <a:endParaRPr lang="zh-TW" altLang="en-US" sz="3200" b="1" dirty="0">
              <a:solidFill>
                <a:srgbClr val="000000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74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8" t="8132" r="11950" b="4719"/>
          <a:stretch/>
        </p:blipFill>
        <p:spPr bwMode="auto">
          <a:xfrm>
            <a:off x="7665" y="2282"/>
            <a:ext cx="3259455" cy="53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6201" b="3400"/>
          <a:stretch/>
        </p:blipFill>
        <p:spPr bwMode="auto">
          <a:xfrm>
            <a:off x="3370396" y="2772916"/>
            <a:ext cx="5669280" cy="413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59454" y="0"/>
            <a:ext cx="5891165" cy="32008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西班牙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船隻行經台灣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東北角，水手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見到海岬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外三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座小峰比鄰排列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，恰似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其故鄉聖地牙哥城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，稱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此地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為「</a:t>
            </a:r>
            <a:r>
              <a:rPr lang="en-US" altLang="zh-TW" sz="3200" b="1" dirty="0" smtClean="0">
                <a:solidFill>
                  <a:prstClr val="black"/>
                </a:solidFill>
                <a:latin typeface="+mj-ea"/>
                <a:ea typeface="+mj-ea"/>
              </a:rPr>
              <a:t>Santiago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」當地人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音譯為「三貂角」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r>
              <a:rPr lang="zh-TW" altLang="en-US" sz="2400" dirty="0">
                <a:solidFill>
                  <a:srgbClr val="36382A"/>
                </a:solidFill>
                <a:latin typeface="微軟正黑體"/>
              </a:rPr>
              <a:t> </a:t>
            </a: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490159"/>
            <a:ext cx="7124700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0"/>
            <a:ext cx="89644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16 </a:t>
            </a:r>
            <a:r>
              <a:rPr lang="zh-TW" altLang="en-US" sz="32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世紀抵達長崎的</a:t>
            </a:r>
            <a:r>
              <a:rPr lang="zh-TW" altLang="en-US" sz="3200" b="1" dirty="0" smtClean="0">
                <a:solidFill>
                  <a:srgbClr val="C00000"/>
                </a:solidFill>
                <a:latin typeface="微軟正黑體" panose="020B0604030504040204" pitchFamily="34" charset="-120"/>
              </a:rPr>
              <a:t>葡萄牙人及克拉克</a:t>
            </a:r>
            <a:r>
              <a:rPr lang="zh-TW" altLang="en-US" sz="32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帆船。</a:t>
            </a:r>
            <a:endParaRPr lang="en-US" altLang="zh-TW" sz="3200" b="1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33194"/>
            <a:ext cx="7126842" cy="64806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" y="2564904"/>
            <a:ext cx="9120577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/>
          <a:stretch/>
        </p:blipFill>
        <p:spPr bwMode="auto">
          <a:xfrm>
            <a:off x="22884" y="-30882"/>
            <a:ext cx="5482500" cy="688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-30882"/>
            <a:ext cx="52309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3200" b="1" dirty="0">
                <a:solidFill>
                  <a:srgbClr val="C00000"/>
                </a:solidFill>
                <a:latin typeface="+mj-ea"/>
                <a:ea typeface="+mj-ea"/>
              </a:rPr>
              <a:t>1626</a:t>
            </a:r>
            <a:r>
              <a:rPr lang="zh-TW" altLang="en-US" sz="3200" b="1" dirty="0">
                <a:solidFill>
                  <a:srgbClr val="C00000"/>
                </a:solidFill>
                <a:latin typeface="+mj-ea"/>
                <a:ea typeface="+mj-ea"/>
              </a:rPr>
              <a:t>年雞籠西班牙人港口圖</a:t>
            </a:r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05337" y="19795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三貂灣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496" y="40770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淡水河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2521386"/>
            <a:ext cx="65024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563888" y="31409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三貂角燈塔</a:t>
            </a:r>
          </a:p>
        </p:txBody>
      </p:sp>
    </p:spTree>
    <p:extLst>
      <p:ext uri="{BB962C8B-B14F-4D97-AF65-F5344CB8AC3E}">
        <p14:creationId xmlns:p14="http://schemas.microsoft.com/office/powerpoint/2010/main" val="275135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61" y="0"/>
            <a:ext cx="60960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50" y="3419475"/>
            <a:ext cx="487045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4468469"/>
            <a:ext cx="4272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800" b="1" dirty="0">
                <a:solidFill>
                  <a:srgbClr val="FF0000"/>
                </a:solidFill>
              </a:rPr>
              <a:t>西班牙人和平島聖薩爾瓦多城模型</a:t>
            </a:r>
          </a:p>
        </p:txBody>
      </p:sp>
    </p:spTree>
    <p:extLst>
      <p:ext uri="{BB962C8B-B14F-4D97-AF65-F5344CB8AC3E}">
        <p14:creationId xmlns:p14="http://schemas.microsoft.com/office/powerpoint/2010/main" val="40995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/>
          <p:cNvSpPr>
            <a:spLocks noGrp="1"/>
          </p:cNvSpPr>
          <p:nvPr>
            <p:ph type="title"/>
          </p:nvPr>
        </p:nvSpPr>
        <p:spPr>
          <a:xfrm>
            <a:off x="0" y="23664"/>
            <a:ext cx="5429250" cy="924475"/>
          </a:xfrm>
        </p:spPr>
        <p:txBody>
          <a:bodyPr/>
          <a:lstStyle/>
          <a:p>
            <a:pPr algn="ctr" eaLnBrk="1" hangingPunct="1"/>
            <a:r>
              <a:rPr lang="zh-TW" altLang="en-US" dirty="0" smtClean="0">
                <a:solidFill>
                  <a:schemeClr val="bg1"/>
                </a:solidFill>
              </a:rPr>
              <a:t>西班牙占領北臺灣示意圖</a:t>
            </a:r>
          </a:p>
        </p:txBody>
      </p:sp>
      <p:pic>
        <p:nvPicPr>
          <p:cNvPr id="45059" name="Picture 8" descr="圖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" y="821570"/>
            <a:ext cx="5430490" cy="40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240" y="4917861"/>
            <a:ext cx="8961710" cy="1631216"/>
          </a:xfrm>
          <a:prstGeom prst="rect">
            <a:avLst/>
          </a:prstGeom>
          <a:solidFill>
            <a:srgbClr val="00B050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+mj-ea"/>
                <a:ea typeface="+mj-ea"/>
              </a:rPr>
              <a:t>雞籠（台語音</a:t>
            </a:r>
            <a:r>
              <a:rPr lang="en-US" altLang="zh-TW" sz="2400" b="1" dirty="0" err="1">
                <a:solidFill>
                  <a:srgbClr val="C00000"/>
                </a:solidFill>
                <a:latin typeface="+mj-ea"/>
                <a:ea typeface="+mj-ea"/>
              </a:rPr>
              <a:t>ke-lâng</a:t>
            </a:r>
            <a:r>
              <a:rPr lang="zh-TW" altLang="en-US" sz="2400" b="1" dirty="0">
                <a:solidFill>
                  <a:srgbClr val="C00000"/>
                </a:solidFill>
                <a:latin typeface="+mj-ea"/>
                <a:ea typeface="+mj-ea"/>
              </a:rPr>
              <a:t>）從何而來</a:t>
            </a:r>
            <a:r>
              <a:rPr lang="zh-TW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？</a:t>
            </a:r>
            <a:endParaRPr lang="en-US" altLang="zh-TW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常見</a:t>
            </a:r>
            <a:r>
              <a:rPr lang="zh-TW" altLang="en-US" sz="2400" b="1" dirty="0">
                <a:solidFill>
                  <a:schemeClr val="tx1"/>
                </a:solidFill>
                <a:latin typeface="+mj-ea"/>
                <a:ea typeface="+mj-ea"/>
              </a:rPr>
              <a:t>有兩種說法：一從基隆市三面環山、一面向海，有如雞籠的地形而來。二、從大台北地區的原住民族「凱達格蘭」（</a:t>
            </a:r>
            <a:r>
              <a:rPr lang="en-US" altLang="zh-TW" sz="2400" b="1" dirty="0" err="1">
                <a:solidFill>
                  <a:schemeClr val="tx1"/>
                </a:solidFill>
                <a:latin typeface="+mj-ea"/>
                <a:ea typeface="+mj-ea"/>
              </a:rPr>
              <a:t>Ketagalan</a:t>
            </a:r>
            <a:r>
              <a:rPr lang="zh-TW" altLang="en-US" sz="2400" b="1" dirty="0">
                <a:solidFill>
                  <a:schemeClr val="tx1"/>
                </a:solidFill>
                <a:latin typeface="+mj-ea"/>
                <a:ea typeface="+mj-ea"/>
              </a:rPr>
              <a:t>），前後音節</a:t>
            </a:r>
            <a:r>
              <a:rPr lang="en-US" altLang="zh-TW" sz="2400" b="1" dirty="0" err="1">
                <a:solidFill>
                  <a:schemeClr val="tx1"/>
                </a:solidFill>
                <a:latin typeface="+mj-ea"/>
                <a:ea typeface="+mj-ea"/>
              </a:rPr>
              <a:t>Ke+lan</a:t>
            </a:r>
            <a:r>
              <a:rPr lang="zh-TW" altLang="en-US" sz="2400" b="1" dirty="0">
                <a:solidFill>
                  <a:schemeClr val="tx1"/>
                </a:solidFill>
                <a:latin typeface="+mj-ea"/>
                <a:ea typeface="+mj-ea"/>
              </a:rPr>
              <a:t>而來。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36" y="291907"/>
            <a:ext cx="2895600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8" y="267799"/>
            <a:ext cx="3114675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0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3250"/>
            <a:ext cx="4572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72000" y="0"/>
            <a:ext cx="4572000" cy="6706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1636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年，淡水的原住民反抗西班牙人的統治，燒毀「聖多明哥城」（</a:t>
            </a:r>
            <a:r>
              <a:rPr lang="en-US" altLang="zh-TW" sz="3200" b="1" dirty="0">
                <a:solidFill>
                  <a:prstClr val="black"/>
                </a:solidFill>
                <a:latin typeface="微軟正黑體"/>
              </a:rPr>
              <a:t>Santo Domingo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）（今紅毛城）； 兩年後，西班牙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人撤離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淡水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1642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年荷蘭進攻北臺灣，西班牙投降，北臺灣落入荷蘭的殖民。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1626~1642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。西班牙結束臺灣的統治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/>
                <a:ea typeface="新細明體"/>
              </a:rPr>
              <a:t>。</a:t>
            </a:r>
            <a:endParaRPr lang="zh-TW" altLang="en-US" sz="3200" b="1" dirty="0">
              <a:solidFill>
                <a:prstClr val="black"/>
              </a:solidFill>
              <a:latin typeface="微軟正黑體"/>
            </a:endParaRP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" y="-10494"/>
            <a:ext cx="4569675" cy="68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5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西班牙</a:t>
            </a:r>
            <a:r>
              <a:rPr lang="zh-TW" altLang="en-US" sz="4400" b="1" dirty="0">
                <a:solidFill>
                  <a:schemeClr val="tx1"/>
                </a:solidFill>
              </a:rPr>
              <a:t>的困境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西班牙占領雞籠不久就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陷入困境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因為島上的原住民被西班牙的砲聲嚇逃到內山。</a:t>
            </a:r>
            <a:endParaRPr lang="en-US" altLang="zh-TW" sz="3200" b="1" dirty="0" smtClean="0">
              <a:solidFill>
                <a:srgbClr val="000000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西班牙人糧食補給出現問題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 smtClean="0">
              <a:solidFill>
                <a:srgbClr val="000000"/>
              </a:solidFill>
              <a:latin typeface="新細明體"/>
              <a:ea typeface="新細明體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1627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年淡水一個村社邀西班牙人攻擊該村社的敵人，該地糧食很多，卻拒絕讓西班牙帶米糧回雞籠，並回擊西班牙人。</a:t>
            </a:r>
            <a:endParaRPr lang="en-US" altLang="zh-TW" sz="3200" b="1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西班牙採取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報復，組織遠征軍</a:t>
            </a:r>
            <a:r>
              <a:rPr lang="zh-TW" altLang="en-US" sz="32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征伐淡水。</a:t>
            </a:r>
            <a:endParaRPr lang="zh-TW" altLang="en-US" sz="32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4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西班牙</a:t>
            </a:r>
            <a:r>
              <a:rPr lang="zh-TW" altLang="en-US" sz="4400" b="1" dirty="0">
                <a:solidFill>
                  <a:prstClr val="black"/>
                </a:solidFill>
              </a:rPr>
              <a:t>的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臺灣經營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西班牙勢力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擴及淡水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，沿著北部海岸，安撫金包里附近的部落；一方面溯淡水河進入台北盆地，及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蛤仔難（噶瑪蘭）， 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經營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北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台灣。</a:t>
            </a:r>
            <a:endParaRPr lang="en-US" altLang="zh-TW" sz="3200" b="1" dirty="0" smtClean="0">
              <a:solidFill>
                <a:srgbClr val="000000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rgbClr val="000000"/>
                </a:solidFill>
                <a:latin typeface="+mn-ea"/>
              </a:rPr>
              <a:t>1635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年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，西班牙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人在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北臺灣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建立三個省區（</a:t>
            </a:r>
            <a:r>
              <a:rPr lang="en-US" altLang="zh-TW" sz="3200" b="1" dirty="0">
                <a:solidFill>
                  <a:srgbClr val="000000"/>
                </a:solidFill>
                <a:latin typeface="+mn-ea"/>
              </a:rPr>
              <a:t>province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）： 淡水（</a:t>
            </a:r>
            <a:r>
              <a:rPr lang="en-US" altLang="zh-TW" sz="3200" b="1" dirty="0" err="1">
                <a:solidFill>
                  <a:srgbClr val="000000"/>
                </a:solidFill>
                <a:latin typeface="+mn-ea"/>
              </a:rPr>
              <a:t>Tamchui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）、哆囉滿（</a:t>
            </a:r>
            <a:r>
              <a:rPr lang="en-US" altLang="zh-TW" sz="3200" b="1" dirty="0" err="1">
                <a:solidFill>
                  <a:srgbClr val="000000"/>
                </a:solidFill>
                <a:latin typeface="+mn-ea"/>
              </a:rPr>
              <a:t>Turoboan</a:t>
            </a:r>
            <a:r>
              <a:rPr lang="zh-TW" altLang="en-US" sz="3200" b="1" dirty="0">
                <a:solidFill>
                  <a:srgbClr val="000000"/>
                </a:solidFill>
                <a:latin typeface="+mn-ea"/>
              </a:rPr>
              <a:t>）、蛤仔難（</a:t>
            </a:r>
            <a:r>
              <a:rPr lang="en-US" altLang="zh-TW" sz="3200" b="1" dirty="0" err="1">
                <a:solidFill>
                  <a:srgbClr val="000000"/>
                </a:solidFill>
                <a:latin typeface="+mn-ea"/>
              </a:rPr>
              <a:t>Cabaran</a:t>
            </a:r>
            <a:r>
              <a:rPr lang="zh-TW" altLang="en-US" sz="3200" b="1" dirty="0" smtClean="0">
                <a:solidFill>
                  <a:srgbClr val="000000"/>
                </a:solidFill>
                <a:latin typeface="+mn-ea"/>
              </a:rPr>
              <a:t>）。</a:t>
            </a:r>
            <a:endParaRPr lang="en-US" altLang="zh-TW" sz="3200" b="1" dirty="0" smtClean="0">
              <a:solidFill>
                <a:srgbClr val="000000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0000"/>
                </a:solidFill>
                <a:latin typeface="微軟正黑體"/>
              </a:rPr>
              <a:t>哆</a:t>
            </a:r>
            <a:r>
              <a:rPr lang="zh-TW" altLang="en-US" sz="3200" b="1" dirty="0">
                <a:solidFill>
                  <a:srgbClr val="000000"/>
                </a:solidFill>
                <a:latin typeface="微軟正黑體"/>
              </a:rPr>
              <a:t>囉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/>
              </a:rPr>
              <a:t>滿即今日花蓮新城地區</a:t>
            </a:r>
            <a:r>
              <a:rPr lang="zh-TW" altLang="en-US" sz="3200" b="1" dirty="0" smtClean="0">
                <a:solidFill>
                  <a:srgbClr val="000000"/>
                </a:solidFill>
                <a:latin typeface="新細明體"/>
                <a:ea typeface="新細明體"/>
              </a:rPr>
              <a:t>。</a:t>
            </a:r>
            <a:endParaRPr lang="zh-TW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29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" y="53975"/>
            <a:ext cx="43910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r="2587"/>
          <a:stretch/>
        </p:blipFill>
        <p:spPr bwMode="auto">
          <a:xfrm>
            <a:off x="1979712" y="1416794"/>
            <a:ext cx="7264400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16673" y="69130"/>
            <a:ext cx="47492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latin typeface="+mj-ea"/>
                <a:ea typeface="+mj-ea"/>
              </a:rPr>
              <a:t>1650</a:t>
            </a:r>
            <a:r>
              <a:rPr lang="zh-TW" altLang="en-US" sz="3200" b="1" dirty="0" smtClean="0">
                <a:latin typeface="+mj-ea"/>
                <a:ea typeface="+mj-ea"/>
              </a:rPr>
              <a:t>年荷蘭人繪製大台北古地圖</a:t>
            </a: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828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傳教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34834" y="1772816"/>
            <a:ext cx="9144000" cy="5085184"/>
          </a:xfrm>
        </p:spPr>
        <p:txBody>
          <a:bodyPr anchor="t">
            <a:normAutofit/>
          </a:bodyPr>
          <a:lstStyle/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西班牙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傳教的國家是中國和日本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西班牙神父藉由臺灣再到日本或明帝國傳教。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日本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對外採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閉關政策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，致使對日本的傳教不順利。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傳教士都留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臺灣發展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，北臺灣成為西班牙最主要的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傳教地區。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西班牙在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現今的基隆、金山、淡水、三貂角、蘇澳等地建立教堂 ，約有數千名原住民信奉天主教</a:t>
            </a:r>
            <a:r>
              <a:rPr lang="zh-TW" altLang="en-US" sz="3200" b="1" dirty="0">
                <a:solidFill>
                  <a:prstClr val="black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>
              <a:solidFill>
                <a:prstClr val="black"/>
              </a:solidFill>
              <a:latin typeface="新細明體"/>
              <a:ea typeface="新細明體"/>
            </a:endParaRPr>
          </a:p>
          <a:p>
            <a:pPr marL="0" indent="0">
              <a:buNone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533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125113" cy="924475"/>
          </a:xfrm>
        </p:spPr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傳教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08518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西班牙神父對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當地原住民語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做研究，編纂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《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淡水語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辭彙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》《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淡水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語教理書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》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據說內容相當豐富，可惜書已失傳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48" y="2712476"/>
            <a:ext cx="6248400" cy="416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9512" y="2712476"/>
            <a:ext cx="27297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和平島西班牙教堂考古遺址，近</a:t>
            </a:r>
            <a:r>
              <a:rPr lang="en-US" altLang="zh-TW" sz="3200" b="1" dirty="0">
                <a:solidFill>
                  <a:srgbClr val="FF0000"/>
                </a:solidFill>
                <a:latin typeface="+mj-ea"/>
                <a:ea typeface="+mj-ea"/>
              </a:rPr>
              <a:t>400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年的四具遺骨</a:t>
            </a:r>
          </a:p>
          <a:p>
            <a:endParaRPr lang="zh-TW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273225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prstClr val="black"/>
                </a:solidFill>
                <a:hlinkClick r:id="rId3"/>
              </a:rPr>
              <a:t>基隆和平島教堂遺址</a:t>
            </a:r>
            <a:endParaRPr lang="zh-TW" alt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西班牙的貿易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西班牙的貿易航線，美洲到菲律賓的太平洋航線，以及馬尼拉與福建、臺灣航行的馬尼拉航線。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從美洲運白銀及其他貨物到馬尼拉，然後由馬尼拉運回中國貨品。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 福建往來馬尼拉的航線是明朝人到菲律賓的主要航線，貿易品從福建運來的生絲、棉布、日用品，以及東南亞的香料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 、象牙、布料，以換取來自美洲的白銀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706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+mj-ea"/>
              </a:rPr>
              <a:t>臺灣是美麗</a:t>
            </a:r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之島？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葡萄牙人航經臺灣海岸時，眺望島上高山峻嶺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、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林木蔥鬱，高呼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「</a:t>
            </a:r>
            <a:r>
              <a:rPr lang="en-US" altLang="zh-TW" sz="3200" b="1" dirty="0" err="1" smtClean="0">
                <a:solidFill>
                  <a:schemeClr val="tx1"/>
                </a:solidFill>
                <a:latin typeface="+mn-ea"/>
              </a:rPr>
              <a:t>Ilha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  Formosa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葡萄牙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語</a:t>
            </a:r>
            <a:r>
              <a:rPr lang="en-US" altLang="zh-TW" sz="3200" b="1" dirty="0" err="1" smtClean="0">
                <a:solidFill>
                  <a:schemeClr val="tx1"/>
                </a:solidFill>
                <a:latin typeface="+mn-ea"/>
              </a:rPr>
              <a:t>Ilha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是島，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Formosa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意為「美麗的」。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Formosa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成為西方人指稱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臺灣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的專有名詞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新細明體"/>
              <a:ea typeface="新細明體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16-17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世紀外交文獻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並沒有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葡萄牙人驚嘆美麗之島的證據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大部分葡萄牙文獻指稱臺灣本島為</a:t>
            </a:r>
            <a:r>
              <a:rPr kumimoji="1" lang="en-US" altLang="zh-TW" sz="3200" b="1" kern="0" dirty="0" err="1" smtClean="0">
                <a:solidFill>
                  <a:prstClr val="black"/>
                </a:solidFill>
                <a:latin typeface="+mj-ea"/>
                <a:ea typeface="+mj-ea"/>
              </a:rPr>
              <a:t>Lequeo</a:t>
            </a:r>
            <a:r>
              <a:rPr kumimoji="1" lang="en-US" altLang="zh-TW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kumimoji="1" lang="en-US" altLang="zh-TW" sz="3200" b="1" kern="0" dirty="0" err="1" smtClean="0">
                <a:solidFill>
                  <a:prstClr val="black"/>
                </a:solidFill>
                <a:latin typeface="+mj-ea"/>
                <a:ea typeface="+mj-ea"/>
              </a:rPr>
              <a:t>pequeno</a:t>
            </a:r>
            <a:r>
              <a:rPr kumimoji="1"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kumimoji="1" lang="zh-TW" altLang="en-US" sz="3200" b="1" kern="0" dirty="0">
                <a:solidFill>
                  <a:prstClr val="black"/>
                </a:solidFill>
                <a:latin typeface="+mj-ea"/>
                <a:ea typeface="+mj-ea"/>
              </a:rPr>
              <a:t>小琉球</a:t>
            </a:r>
            <a:r>
              <a:rPr kumimoji="1" lang="zh-TW" altLang="en-US" sz="3200" b="1" kern="0" dirty="0" smtClean="0">
                <a:solidFill>
                  <a:prstClr val="black"/>
                </a:solidFill>
                <a:latin typeface="+mj-ea"/>
                <a:ea typeface="+mj-ea"/>
              </a:rPr>
              <a:t>）。</a:t>
            </a:r>
            <a:endParaRPr kumimoji="1" lang="en-US" altLang="zh-TW" sz="3200" b="1" kern="0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66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西班牙貿易困境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西班牙以臺灣作為對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日貿易的跳板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，德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川幕府採「鎖國政策」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禁止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西班牙船隻入境。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無法吸引長期福建商人來臺</a:t>
            </a:r>
            <a:r>
              <a:rPr lang="zh-TW" altLang="en-US" sz="3200" b="1" dirty="0" smtClean="0">
                <a:solidFill>
                  <a:prstClr val="black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雞籠貿易功能轉成西班牙運補日常生活品功能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北臺灣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的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物產薄弱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國際貿易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價值與地位大如前，因此西班牙投入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防禦的兵員數量縮減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硫磺是重要的貿易商品。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56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24"/>
            <a:ext cx="381000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0"/>
            <a:ext cx="533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+mj-ea"/>
                <a:ea typeface="+mj-ea"/>
              </a:rPr>
              <a:t>「馬尼拉手稿」的淡水人圖像，男、</a:t>
            </a:r>
            <a:r>
              <a:rPr lang="zh-TW" altLang="en-US" sz="3200" b="1" dirty="0" smtClean="0">
                <a:latin typeface="+mj-ea"/>
                <a:ea typeface="+mj-ea"/>
              </a:rPr>
              <a:t>女均</a:t>
            </a:r>
            <a:r>
              <a:rPr lang="zh-TW" altLang="en-US" sz="3200" b="1" dirty="0">
                <a:latin typeface="+mj-ea"/>
                <a:ea typeface="+mj-ea"/>
              </a:rPr>
              <a:t>赤裸上身，男子下半身似用草裙圍住，外加長布條束縛；女子直髮而短</a:t>
            </a:r>
            <a:r>
              <a:rPr lang="zh-TW" altLang="en-US" sz="3200" b="1" dirty="0" smtClean="0">
                <a:latin typeface="+mj-ea"/>
                <a:ea typeface="+mj-ea"/>
              </a:rPr>
              <a:t>，穿</a:t>
            </a:r>
            <a:r>
              <a:rPr lang="zh-TW" altLang="en-US" sz="3200" b="1" dirty="0">
                <a:latin typeface="+mj-ea"/>
                <a:ea typeface="+mj-ea"/>
              </a:rPr>
              <a:t>草裙，上身另披一條紅色長布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女性</a:t>
            </a:r>
            <a:r>
              <a:rPr lang="zh-TW" altLang="en-US" sz="3200" b="1" dirty="0">
                <a:latin typeface="+mj-ea"/>
                <a:ea typeface="+mj-ea"/>
              </a:rPr>
              <a:t>耳朵、上臂、手腕均戴金色環狀飾品，男子耳垂有金色物件貫穿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魚是日常</a:t>
            </a:r>
            <a:r>
              <a:rPr lang="zh-TW" altLang="en-US" sz="3200" b="1" dirty="0">
                <a:latin typeface="+mj-ea"/>
                <a:ea typeface="+mj-ea"/>
              </a:rPr>
              <a:t>主食之一</a:t>
            </a:r>
            <a:r>
              <a:rPr lang="zh-TW" altLang="en-US" sz="3200" b="1" dirty="0" smtClean="0">
                <a:latin typeface="+mj-ea"/>
                <a:ea typeface="+mj-ea"/>
              </a:rPr>
              <a:t>，說明</a:t>
            </a:r>
            <a:r>
              <a:rPr lang="en-US" altLang="zh-TW" sz="3200" b="1" dirty="0">
                <a:latin typeface="+mj-ea"/>
                <a:ea typeface="+mj-ea"/>
              </a:rPr>
              <a:t>16</a:t>
            </a:r>
            <a:r>
              <a:rPr lang="zh-TW" altLang="en-US" sz="3200" b="1" dirty="0">
                <a:latin typeface="+mj-ea"/>
                <a:ea typeface="+mj-ea"/>
              </a:rPr>
              <a:t>、</a:t>
            </a:r>
            <a:r>
              <a:rPr lang="en-US" altLang="zh-TW" sz="3200" b="1" dirty="0">
                <a:latin typeface="+mj-ea"/>
                <a:ea typeface="+mj-ea"/>
              </a:rPr>
              <a:t>17</a:t>
            </a:r>
            <a:r>
              <a:rPr lang="zh-TW" altLang="en-US" sz="3200" b="1" dirty="0">
                <a:latin typeface="+mj-ea"/>
                <a:ea typeface="+mj-ea"/>
              </a:rPr>
              <a:t>世紀臺灣海域豐富的</a:t>
            </a:r>
            <a:r>
              <a:rPr lang="zh-TW" altLang="en-US" sz="3200" b="1" dirty="0" smtClean="0">
                <a:latin typeface="+mj-ea"/>
                <a:ea typeface="+mj-ea"/>
              </a:rPr>
              <a:t>漁獲。</a:t>
            </a:r>
            <a:endParaRPr lang="en-US" altLang="zh-TW" sz="32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67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8" y="12948"/>
            <a:ext cx="381000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0"/>
            <a:ext cx="514806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Times New Roman"/>
              </a:rPr>
              <a:t>男子持弓與箭：弓身中央偏上方，嵌了中文字「淡水」。女子手捧人頭骨，</a:t>
            </a:r>
            <a:r>
              <a:rPr lang="zh-TW" altLang="en-US" sz="3200" b="1" dirty="0" smtClean="0">
                <a:solidFill>
                  <a:prstClr val="black"/>
                </a:solidFill>
                <a:latin typeface="Times New Roman"/>
              </a:rPr>
              <a:t>頭骨如</a:t>
            </a:r>
            <a:r>
              <a:rPr lang="zh-TW" altLang="en-US" sz="3200" b="1" dirty="0">
                <a:solidFill>
                  <a:prstClr val="black"/>
                </a:solidFill>
                <a:latin typeface="Times New Roman"/>
              </a:rPr>
              <a:t>飾品，是金色</a:t>
            </a:r>
            <a:r>
              <a:rPr lang="zh-TW" altLang="en-US" sz="3200" b="1" dirty="0" smtClean="0">
                <a:solidFill>
                  <a:prstClr val="black"/>
                </a:solidFill>
                <a:latin typeface="Times New Roman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Times New Roman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獵</a:t>
            </a:r>
            <a:r>
              <a:rPr lang="zh-TW" altLang="en-US" sz="3200" b="1" dirty="0">
                <a:latin typeface="+mj-ea"/>
                <a:ea typeface="+mj-ea"/>
              </a:rPr>
              <a:t>首習俗：殺人後割頭剝皮，然後留下頭顱（</a:t>
            </a:r>
            <a:r>
              <a:rPr lang="en-US" altLang="zh-TW" sz="3200" b="1" dirty="0" err="1">
                <a:latin typeface="+mj-ea"/>
                <a:ea typeface="+mj-ea"/>
              </a:rPr>
              <a:t>casco</a:t>
            </a:r>
            <a:r>
              <a:rPr lang="zh-TW" altLang="en-US" sz="3200" b="1" dirty="0">
                <a:latin typeface="+mj-ea"/>
                <a:ea typeface="+mj-ea"/>
              </a:rPr>
              <a:t>），鑲上金飾後，置於最主要房間的牆上，由女性攜帶，是被尊敬及視為勇敢的行為。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3074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/>
          <p:cNvSpPr>
            <a:spLocks noGrp="1"/>
          </p:cNvSpPr>
          <p:nvPr>
            <p:ph type="title"/>
          </p:nvPr>
        </p:nvSpPr>
        <p:spPr>
          <a:xfrm>
            <a:off x="1331913" y="-100013"/>
            <a:ext cx="7200900" cy="927101"/>
          </a:xfrm>
        </p:spPr>
        <p:txBody>
          <a:bodyPr/>
          <a:lstStyle/>
          <a:p>
            <a:pPr eaLnBrk="1" hangingPunct="1"/>
            <a:r>
              <a:rPr lang="zh-TW" altLang="en-US" sz="3200" b="1" dirty="0" smtClean="0">
                <a:solidFill>
                  <a:srgbClr val="800080"/>
                </a:solidFill>
                <a:latin typeface="Times New Roman" pitchFamily="18" charset="0"/>
              </a:rPr>
              <a:t>西班牙棄守臺灣之經過</a:t>
            </a:r>
            <a:endParaRPr lang="zh-TW" altLang="en-US" sz="2000" dirty="0" smtClean="0">
              <a:solidFill>
                <a:srgbClr val="800080"/>
              </a:solidFill>
              <a:latin typeface="Times New Roman" pitchFamily="18" charset="0"/>
            </a:endParaRPr>
          </a:p>
        </p:txBody>
      </p:sp>
      <p:sp>
        <p:nvSpPr>
          <p:cNvPr id="49155" name="文字方塊 4"/>
          <p:cNvSpPr txBox="1">
            <a:spLocks noChangeArrowheads="1"/>
          </p:cNvSpPr>
          <p:nvPr/>
        </p:nvSpPr>
        <p:spPr bwMode="auto">
          <a:xfrm>
            <a:off x="395288" y="836613"/>
            <a:ext cx="1223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1630</a:t>
            </a:r>
            <a:r>
              <a:rPr lang="zh-TW" altLang="en-US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年</a:t>
            </a:r>
          </a:p>
        </p:txBody>
      </p:sp>
      <p:sp>
        <p:nvSpPr>
          <p:cNvPr id="49156" name="矩形 5"/>
          <p:cNvSpPr>
            <a:spLocks noChangeArrowheads="1"/>
          </p:cNvSpPr>
          <p:nvPr/>
        </p:nvSpPr>
        <p:spPr bwMode="auto">
          <a:xfrm>
            <a:off x="107950" y="1365250"/>
            <a:ext cx="25193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①美洲白銀產量</a:t>
            </a:r>
            <a:endParaRPr lang="en-US" altLang="zh-TW" sz="24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遞減→西班牙</a:t>
            </a:r>
            <a:endParaRPr lang="en-US" altLang="zh-TW" sz="24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經濟衰退</a:t>
            </a:r>
            <a:endParaRPr lang="zh-TW" alt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49157" name="矩形 6"/>
          <p:cNvSpPr>
            <a:spLocks noChangeArrowheads="1"/>
          </p:cNvSpPr>
          <p:nvPr/>
        </p:nvSpPr>
        <p:spPr bwMode="auto">
          <a:xfrm>
            <a:off x="107950" y="2565400"/>
            <a:ext cx="23701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②日本對天主教</a:t>
            </a:r>
            <a:endParaRPr lang="en-US" altLang="zh-TW" sz="24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國家實行鎖國</a:t>
            </a:r>
            <a:endParaRPr lang="en-US" altLang="zh-TW" sz="2400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政策</a:t>
            </a:r>
            <a:endParaRPr lang="zh-TW" alt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49158" name="矩形 7"/>
          <p:cNvSpPr>
            <a:spLocks noChangeArrowheads="1"/>
          </p:cNvSpPr>
          <p:nvPr/>
        </p:nvSpPr>
        <p:spPr bwMode="auto">
          <a:xfrm>
            <a:off x="107950" y="3716338"/>
            <a:ext cx="23701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③菲律賓原住民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叛亂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627313" y="3355975"/>
            <a:ext cx="1657350" cy="3603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950" y="1341438"/>
            <a:ext cx="2376488" cy="53276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2484438" y="2381250"/>
            <a:ext cx="1800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西班牙改變治台策略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356100" y="1989138"/>
            <a:ext cx="25193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①拆淡水聖多明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 哥城</a:t>
            </a:r>
            <a:endParaRPr lang="zh-TW" altLang="en-US" sz="240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356100" y="3255963"/>
            <a:ext cx="2519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②退回雞籠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356100" y="4622800"/>
            <a:ext cx="25193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③人力、物資撤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回馬尼拉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56100" y="1628775"/>
            <a:ext cx="2303463" cy="41036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6732588" y="3357563"/>
            <a:ext cx="1295400" cy="36036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659563" y="2381250"/>
            <a:ext cx="14414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荷蘭積極控制臺灣</a:t>
            </a:r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7740650" y="836613"/>
            <a:ext cx="1223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1642</a:t>
            </a:r>
            <a:r>
              <a:rPr lang="zh-TW" altLang="en-US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年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8172450" y="2038350"/>
            <a:ext cx="647700" cy="3046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遭荷蘭人驅離臺灣</a:t>
            </a:r>
            <a:endParaRPr lang="zh-TW" altLang="en-US" sz="2400" smtClean="0">
              <a:solidFill>
                <a:srgbClr val="000000"/>
              </a:solidFill>
            </a:endParaRPr>
          </a:p>
        </p:txBody>
      </p:sp>
      <p:sp>
        <p:nvSpPr>
          <p:cNvPr id="49171" name="矩形 7"/>
          <p:cNvSpPr>
            <a:spLocks noChangeArrowheads="1"/>
          </p:cNvSpPr>
          <p:nvPr/>
        </p:nvSpPr>
        <p:spPr bwMode="auto">
          <a:xfrm>
            <a:off x="107950" y="4551363"/>
            <a:ext cx="23701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④北台氣候惡劣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且非經濟精華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地帶，漢人亦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  少開墾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9172" name="矩形 7"/>
          <p:cNvSpPr>
            <a:spLocks noChangeArrowheads="1"/>
          </p:cNvSpPr>
          <p:nvPr/>
        </p:nvSpPr>
        <p:spPr bwMode="auto">
          <a:xfrm>
            <a:off x="107950" y="6064250"/>
            <a:ext cx="2370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240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⑤原住民多強悍</a:t>
            </a:r>
            <a:endParaRPr lang="en-US" altLang="zh-TW" sz="240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9173" name="文字方塊 4"/>
          <p:cNvSpPr txBox="1">
            <a:spLocks noChangeArrowheads="1"/>
          </p:cNvSpPr>
          <p:nvPr/>
        </p:nvSpPr>
        <p:spPr bwMode="auto">
          <a:xfrm>
            <a:off x="4643438" y="836613"/>
            <a:ext cx="171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1630S</a:t>
            </a:r>
            <a:r>
              <a:rPr lang="zh-TW" altLang="en-US" sz="24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中期</a:t>
            </a:r>
          </a:p>
        </p:txBody>
      </p:sp>
    </p:spTree>
    <p:extLst>
      <p:ext uri="{BB962C8B-B14F-4D97-AF65-F5344CB8AC3E}">
        <p14:creationId xmlns:p14="http://schemas.microsoft.com/office/powerpoint/2010/main" val="132978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/>
      <p:bldP spid="18" grpId="0"/>
      <p:bldP spid="19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pring">
  <a:themeElements>
    <a:clrScheme name="科技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公正">
  <a:themeElements>
    <a:clrScheme name="鳳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pring">
  <a:themeElements>
    <a:clrScheme name="Spring">
      <a:dk1>
        <a:sysClr val="windowText" lastClr="000000"/>
      </a:dk1>
      <a:lt1>
        <a:sysClr val="window" lastClr="FFFFFF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3BF45"/>
      </a:accent3>
      <a:accent4>
        <a:srgbClr val="F47E5A"/>
      </a:accent4>
      <a:accent5>
        <a:srgbClr val="F489CF"/>
      </a:accent5>
      <a:accent6>
        <a:srgbClr val="B56FF4"/>
      </a:accent6>
      <a:hlink>
        <a:srgbClr val="408080"/>
      </a:hlink>
      <a:folHlink>
        <a:srgbClr val="5EAEAE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pring">
  <a:themeElements>
    <a:clrScheme name="Spring">
      <a:dk1>
        <a:sysClr val="windowText" lastClr="000000"/>
      </a:dk1>
      <a:lt1>
        <a:sysClr val="window" lastClr="FFFFFF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3BF45"/>
      </a:accent3>
      <a:accent4>
        <a:srgbClr val="F47E5A"/>
      </a:accent4>
      <a:accent5>
        <a:srgbClr val="F489CF"/>
      </a:accent5>
      <a:accent6>
        <a:srgbClr val="B56FF4"/>
      </a:accent6>
      <a:hlink>
        <a:srgbClr val="408080"/>
      </a:hlink>
      <a:folHlink>
        <a:srgbClr val="5EAEAE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6479</TotalTime>
  <Words>6252</Words>
  <Application>Microsoft Office PowerPoint</Application>
  <PresentationFormat>如螢幕大小 (4:3)</PresentationFormat>
  <Paragraphs>479</Paragraphs>
  <Slides>93</Slides>
  <Notes>3</Notes>
  <HiddenSlides>2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93</vt:i4>
      </vt:variant>
    </vt:vector>
  </HeadingPairs>
  <TitlesOfParts>
    <vt:vector size="115" baseType="lpstr">
      <vt:lpstr>ＭＳ ゴシック</vt:lpstr>
      <vt:lpstr>華康宗楷體W7(P)</vt:lpstr>
      <vt:lpstr>微軟正黑體</vt:lpstr>
      <vt:lpstr>新細明體</vt:lpstr>
      <vt:lpstr>標楷體</vt:lpstr>
      <vt:lpstr>Arial</vt:lpstr>
      <vt:lpstr>Calibri</vt:lpstr>
      <vt:lpstr>Courier New</vt:lpstr>
      <vt:lpstr>Franklin Gothic Book</vt:lpstr>
      <vt:lpstr>Garamond</vt:lpstr>
      <vt:lpstr>Helvetica</vt:lpstr>
      <vt:lpstr>Perpetua</vt:lpstr>
      <vt:lpstr>Times New Roman</vt:lpstr>
      <vt:lpstr>Trebuchet MS</vt:lpstr>
      <vt:lpstr>Verdana</vt:lpstr>
      <vt:lpstr>Wingdings</vt:lpstr>
      <vt:lpstr>Wingdings 2</vt:lpstr>
      <vt:lpstr>Spring</vt:lpstr>
      <vt:lpstr>公正</vt:lpstr>
      <vt:lpstr>2_Office 佈景主題</vt:lpstr>
      <vt:lpstr>1_Spring</vt:lpstr>
      <vt:lpstr>2_Spring</vt:lpstr>
      <vt:lpstr>第5單元    荷西時期的臺灣 </vt:lpstr>
      <vt:lpstr>PowerPoint 簡報</vt:lpstr>
      <vt:lpstr>小琉球、北港</vt:lpstr>
      <vt:lpstr>海不是阻隔而是道路</vt:lpstr>
      <vt:lpstr>PowerPoint 簡報</vt:lpstr>
      <vt:lpstr>PowerPoint 簡報</vt:lpstr>
      <vt:lpstr>葡萄牙遠東貿易</vt:lpstr>
      <vt:lpstr>PowerPoint 簡報</vt:lpstr>
      <vt:lpstr>臺灣是美麗之島？</vt:lpstr>
      <vt:lpstr>PowerPoint 簡報</vt:lpstr>
      <vt:lpstr>PowerPoint 簡報</vt:lpstr>
      <vt:lpstr>PowerPoint 簡報</vt:lpstr>
      <vt:lpstr>PowerPoint 簡報</vt:lpstr>
      <vt:lpstr>PowerPoint 簡報</vt:lpstr>
      <vt:lpstr>葡、西的遠東貿易</vt:lpstr>
      <vt:lpstr>日本朱印船貿易</vt:lpstr>
      <vt:lpstr>PowerPoint 簡報</vt:lpstr>
      <vt:lpstr>PowerPoint 簡報</vt:lpstr>
      <vt:lpstr>豐臣秀吉招諭高山國</vt:lpstr>
      <vt:lpstr>福建發展與澎湖經營</vt:lpstr>
      <vt:lpstr>明代的海禁政策</vt:lpstr>
      <vt:lpstr>澎湖與臺灣間的海域</vt:lpstr>
      <vt:lpstr>海盜避難臺灣</vt:lpstr>
      <vt:lpstr>顏思齊</vt:lpstr>
      <vt:lpstr>PowerPoint 簡報</vt:lpstr>
      <vt:lpstr>荷蘭</vt:lpstr>
      <vt:lpstr>PowerPoint 簡報</vt:lpstr>
      <vt:lpstr>東印度公司VOC</vt:lpstr>
      <vt:lpstr>荷蘭的遠東貿易</vt:lpstr>
      <vt:lpstr>PowerPoint 簡報</vt:lpstr>
      <vt:lpstr>荷蘭與西班牙的競爭</vt:lpstr>
      <vt:lpstr>進入澎湖</vt:lpstr>
      <vt:lpstr>PowerPoint 簡報</vt:lpstr>
      <vt:lpstr>從巴達維亞到大員 荷蘭占澎領臺之經過（進入台灣）</vt:lpstr>
      <vt:lpstr>大灣、臺灣</vt:lpstr>
      <vt:lpstr>臺江內海</vt:lpstr>
      <vt:lpstr>PowerPoint 簡報</vt:lpstr>
      <vt:lpstr>PowerPoint 簡報</vt:lpstr>
      <vt:lpstr>PowerPoint 簡報</vt:lpstr>
      <vt:lpstr>PowerPoint 簡報</vt:lpstr>
      <vt:lpstr>普羅民遮城 荷文「省」之意 </vt:lpstr>
      <vt:lpstr>現今赤崁樓風貌</vt:lpstr>
      <vt:lpstr>荷蘭人與臺灣住民 入臺之初的對外關係</vt:lpstr>
      <vt:lpstr>殖民統治的展開</vt:lpstr>
      <vt:lpstr>荷蘭人與原住民</vt:lpstr>
      <vt:lpstr>麻豆事件</vt:lpstr>
      <vt:lpstr>地方會議</vt:lpstr>
      <vt:lpstr>PowerPoint 簡報</vt:lpstr>
      <vt:lpstr>武裝拓殖</vt:lpstr>
      <vt:lpstr>PowerPoint 簡報</vt:lpstr>
      <vt:lpstr>在臺灣的荷蘭人</vt:lpstr>
      <vt:lpstr>PowerPoint 簡報</vt:lpstr>
      <vt:lpstr>PowerPoint 簡報</vt:lpstr>
      <vt:lpstr>漢人在臺灣</vt:lpstr>
      <vt:lpstr>漢人的移墾</vt:lpstr>
      <vt:lpstr>土地開發</vt:lpstr>
      <vt:lpstr>拓墾與衝突</vt:lpstr>
      <vt:lpstr>生產內容</vt:lpstr>
      <vt:lpstr>PowerPoint 簡報</vt:lpstr>
      <vt:lpstr>PowerPoint 簡報</vt:lpstr>
      <vt:lpstr>芒果</vt:lpstr>
      <vt:lpstr>「番檨ㄕㄜ」的傳說</vt:lpstr>
      <vt:lpstr>PowerPoint 簡報</vt:lpstr>
      <vt:lpstr>PowerPoint 簡報</vt:lpstr>
      <vt:lpstr>PowerPoint 簡報</vt:lpstr>
      <vt:lpstr>傳教與教育</vt:lpstr>
      <vt:lpstr>PowerPoint 簡報</vt:lpstr>
      <vt:lpstr>PowerPoint 簡報</vt:lpstr>
      <vt:lpstr>PowerPoint 簡報</vt:lpstr>
      <vt:lpstr>臺灣的經貿地位</vt:lpstr>
      <vt:lpstr>PowerPoint 簡報</vt:lpstr>
      <vt:lpstr>17世紀臺灣出口貿易圖</vt:lpstr>
      <vt:lpstr>PowerPoint 簡報</vt:lpstr>
      <vt:lpstr>PowerPoint 簡報</vt:lpstr>
      <vt:lpstr>濱田彌兵衛事件</vt:lpstr>
      <vt:lpstr>郭懷一事件</vt:lpstr>
      <vt:lpstr>荷蘭在台灣的經營1630S末～1640S初</vt:lpstr>
      <vt:lpstr>西班牙佔領臺灣</vt:lpstr>
      <vt:lpstr>PowerPoint 簡報</vt:lpstr>
      <vt:lpstr>PowerPoint 簡報</vt:lpstr>
      <vt:lpstr>PowerPoint 簡報</vt:lpstr>
      <vt:lpstr>西班牙占領北臺灣示意圖</vt:lpstr>
      <vt:lpstr>PowerPoint 簡報</vt:lpstr>
      <vt:lpstr>西班牙的困境</vt:lpstr>
      <vt:lpstr>西班牙的臺灣經營</vt:lpstr>
      <vt:lpstr>PowerPoint 簡報</vt:lpstr>
      <vt:lpstr>傳教</vt:lpstr>
      <vt:lpstr>傳教</vt:lpstr>
      <vt:lpstr>西班牙的貿易</vt:lpstr>
      <vt:lpstr>西班牙貿易困境</vt:lpstr>
      <vt:lpstr>PowerPoint 簡報</vt:lpstr>
      <vt:lpstr>PowerPoint 簡報</vt:lpstr>
      <vt:lpstr>西班牙棄守臺灣之經過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臺灣開發史</dc:title>
  <dc:creator>User</dc:creator>
  <cp:lastModifiedBy>User</cp:lastModifiedBy>
  <cp:revision>466</cp:revision>
  <dcterms:created xsi:type="dcterms:W3CDTF">2015-03-06T01:52:46Z</dcterms:created>
  <dcterms:modified xsi:type="dcterms:W3CDTF">2021-05-04T01:13:41Z</dcterms:modified>
</cp:coreProperties>
</file>